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302" r:id="rId28"/>
    <p:sldId id="303" r:id="rId29"/>
    <p:sldId id="283" r:id="rId30"/>
    <p:sldId id="284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304" r:id="rId39"/>
    <p:sldId id="300" r:id="rId40"/>
    <p:sldId id="301" r:id="rId41"/>
    <p:sldId id="309" r:id="rId42"/>
    <p:sldId id="295" r:id="rId43"/>
    <p:sldId id="296" r:id="rId44"/>
    <p:sldId id="305" r:id="rId45"/>
    <p:sldId id="307" r:id="rId46"/>
    <p:sldId id="308" r:id="rId47"/>
    <p:sldId id="297" r:id="rId48"/>
    <p:sldId id="306" r:id="rId49"/>
    <p:sldId id="298" r:id="rId50"/>
    <p:sldId id="294" r:id="rId51"/>
    <p:sldId id="299" r:id="rId52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upa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Dowolny kształt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Dowolny kształt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11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B95F3D2-8D6F-4F25-B08E-24CB50E2BAB2}" type="datetimeFigureOut">
              <a:rPr lang="pl-PL"/>
              <a:pPr>
                <a:defRPr/>
              </a:pPr>
              <a:t>2013-02-12</a:t>
            </a:fld>
            <a:endParaRPr lang="pl-PL"/>
          </a:p>
        </p:txBody>
      </p:sp>
      <p:sp>
        <p:nvSpPr>
          <p:cNvPr id="12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3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643DB69-C107-4F18-869A-1A3FC0B336C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2B200-125B-4989-9A16-360F05058F21}" type="datetimeFigureOut">
              <a:rPr lang="pl-PL"/>
              <a:pPr>
                <a:defRPr/>
              </a:pPr>
              <a:t>2013-02-12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6F4CC-9EEA-44A7-80EC-3424BFE8058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6549E-124D-4AD6-81D7-ABF0C5C5506B}" type="datetimeFigureOut">
              <a:rPr lang="pl-PL"/>
              <a:pPr>
                <a:defRPr/>
              </a:pPr>
              <a:t>2013-02-12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4CC70-CF43-4886-ACB4-B8208545B8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4AF92-64BC-4A87-A99B-5E12623A967A}" type="datetimeFigureOut">
              <a:rPr lang="pl-PL"/>
              <a:pPr>
                <a:defRPr/>
              </a:pPr>
              <a:t>2013-02-12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546C0-0EF3-4B79-A7C1-4FEF560B9DF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ag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BE1777-785F-4D49-AF28-A5191650C9DC}" type="datetimeFigureOut">
              <a:rPr lang="pl-PL"/>
              <a:pPr>
                <a:defRPr/>
              </a:pPr>
              <a:t>2013-02-12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2DA8D5-1ABE-4DD5-A006-517F9023E1E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EFCA8F-480E-4691-9614-F398C1696C1E}" type="datetimeFigureOut">
              <a:rPr lang="pl-PL"/>
              <a:pPr>
                <a:defRPr/>
              </a:pPr>
              <a:t>2013-02-12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85C88D-51E1-4DA6-9ECF-59941C281E2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C7DB1A-12A1-4D00-AFE1-BBFC96F334C4}" type="datetimeFigureOut">
              <a:rPr lang="pl-PL"/>
              <a:pPr>
                <a:defRPr/>
              </a:pPr>
              <a:t>2013-02-12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06F907-A5B9-4A2D-8C4D-CA3CFD275D9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11C526-E42B-4B3E-B432-173E95BC1F68}" type="datetimeFigureOut">
              <a:rPr lang="pl-PL"/>
              <a:pPr>
                <a:defRPr/>
              </a:pPr>
              <a:t>2013-02-12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A1FE44-F45D-43B5-8631-36B083F10E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02782-277D-4B48-B8ED-B3A999046C8D}" type="datetimeFigureOut">
              <a:rPr lang="pl-PL"/>
              <a:pPr>
                <a:defRPr/>
              </a:pPr>
              <a:t>2013-02-12</a:t>
            </a:fld>
            <a:endParaRPr lang="pl-PL"/>
          </a:p>
        </p:txBody>
      </p:sp>
      <p:sp>
        <p:nvSpPr>
          <p:cNvPr id="3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41A52-B50E-41D0-80F3-3067E55AB21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C83B09-D1D3-41CE-8A49-F5CDAD2A398F}" type="datetimeFigureOut">
              <a:rPr lang="pl-PL"/>
              <a:pPr>
                <a:defRPr/>
              </a:pPr>
              <a:t>2013-02-12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08549D-D649-4826-9244-BC9F33A67B2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Dowolny kształt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g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ag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4D23BB5-27E9-4A9A-93DC-BE14657D835D}" type="datetimeFigureOut">
              <a:rPr lang="pl-PL"/>
              <a:pPr>
                <a:defRPr/>
              </a:pPr>
              <a:t>2013-02-12</a:t>
            </a:fld>
            <a:endParaRPr lang="pl-PL"/>
          </a:p>
        </p:txBody>
      </p:sp>
      <p:sp>
        <p:nvSpPr>
          <p:cNvPr id="12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3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0A41FBF-341F-4962-B0BD-7DC24F28DD9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33" name="Symbol zastępczy tekstu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FD29459-E5C4-4E61-B27D-5FA086A0037B}" type="datetimeFigureOut">
              <a:rPr lang="pl-PL"/>
              <a:pPr>
                <a:defRPr/>
              </a:pPr>
              <a:t>2013-02-12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7517FBC-C538-4D10-B5C3-FCFC8C4F31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8" r:id="rId2"/>
    <p:sldLayoutId id="2147483673" r:id="rId3"/>
    <p:sldLayoutId id="2147483674" r:id="rId4"/>
    <p:sldLayoutId id="2147483675" r:id="rId5"/>
    <p:sldLayoutId id="2147483676" r:id="rId6"/>
    <p:sldLayoutId id="2147483669" r:id="rId7"/>
    <p:sldLayoutId id="2147483677" r:id="rId8"/>
    <p:sldLayoutId id="2147483678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gif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7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692697"/>
            <a:ext cx="8640960" cy="290775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 smtClean="0"/>
              <a:t>Witamy </a:t>
            </a:r>
            <a:br>
              <a:rPr lang="pl-PL" dirty="0" smtClean="0"/>
            </a:br>
            <a:r>
              <a:rPr lang="pl-PL" dirty="0" smtClean="0"/>
              <a:t>w Gimnazjum Publicznym </a:t>
            </a:r>
            <a:br>
              <a:rPr lang="pl-PL" dirty="0" smtClean="0"/>
            </a:br>
            <a:r>
              <a:rPr lang="pl-PL" dirty="0" smtClean="0"/>
              <a:t>im. Romana Czerneckiego                   w Słupi</a:t>
            </a:r>
            <a:endParaRPr lang="pl-PL" dirty="0"/>
          </a:p>
        </p:txBody>
      </p:sp>
      <p:sp>
        <p:nvSpPr>
          <p:cNvPr id="13314" name="Podtytuł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pl-PL" sz="3600" smtClean="0"/>
              <a:t>W roku szkolnym 2012/2013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0" y="260350"/>
            <a:ext cx="8785225" cy="18002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400" dirty="0" smtClean="0"/>
              <a:t>Ciekawa lekcja wychowawcza</a:t>
            </a:r>
            <a:br>
              <a:rPr lang="pl-PL" sz="2400" dirty="0" smtClean="0"/>
            </a:br>
            <a:r>
              <a:rPr lang="pl-PL" sz="2400" dirty="0" smtClean="0"/>
              <a:t>z Panem Zenonem Kowalikiem i Panem Zygmuntem </a:t>
            </a:r>
            <a:r>
              <a:rPr lang="pl-PL" sz="2400" dirty="0" err="1" smtClean="0"/>
              <a:t>Wiekierą</a:t>
            </a:r>
            <a:r>
              <a:rPr lang="pl-PL" sz="2400" dirty="0" smtClean="0"/>
              <a:t>- kombatantami Armii Krajowej.                                                  W klasie </a:t>
            </a:r>
            <a:r>
              <a:rPr lang="pl-PL" sz="2400" dirty="0" err="1" smtClean="0"/>
              <a:t>Ia</a:t>
            </a:r>
            <a:r>
              <a:rPr lang="pl-PL" sz="2400" dirty="0" smtClean="0"/>
              <a:t> wspominali okres II wojny światowej.</a:t>
            </a:r>
            <a:endParaRPr lang="pl-PL" sz="2400" dirty="0"/>
          </a:p>
        </p:txBody>
      </p:sp>
      <p:pic>
        <p:nvPicPr>
          <p:cNvPr id="22530" name="Picture 2" descr="http://gimslupia.szkolnastrona.pl/thumbnail.php?f=files/pl/dsc01218-%28kopiowanie%29-1349425087.jpg&amp;width=1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133600"/>
            <a:ext cx="7488237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http://gimslupia.szkolnastrona.pl/thumbnail.php?f=files/pl/zdjecie0197-%28kopiowanie%29-1349425179.jpg&amp;width=1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981075"/>
            <a:ext cx="6624637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36712"/>
          </a:xfrm>
        </p:spPr>
        <p:txBody>
          <a:bodyPr/>
          <a:lstStyle/>
          <a:p>
            <a:pPr algn="ctr">
              <a:defRPr/>
            </a:pPr>
            <a:r>
              <a:rPr lang="pl-PL" sz="2800" dirty="0" smtClean="0"/>
              <a:t>Spotkanie z kombatantami w klasie </a:t>
            </a:r>
            <a:r>
              <a:rPr lang="pl-PL" sz="2800" dirty="0" err="1" smtClean="0"/>
              <a:t>IIc</a:t>
            </a:r>
            <a:endParaRPr lang="pl-PL" sz="2800" dirty="0"/>
          </a:p>
        </p:txBody>
      </p:sp>
      <p:sp>
        <p:nvSpPr>
          <p:cNvPr id="23555" name="Podtytuł 3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611560" y="333375"/>
            <a:ext cx="8030790" cy="12239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400" dirty="0" smtClean="0"/>
              <a:t>Udział zawodników z gimnazjum                                                w Powiatowych Biegach Przełajowych                                             w Małogoszczy</a:t>
            </a:r>
            <a:endParaRPr lang="pl-PL" sz="2400" dirty="0"/>
          </a:p>
        </p:txBody>
      </p:sp>
      <p:pic>
        <p:nvPicPr>
          <p:cNvPr id="24578" name="Picture 2" descr="http://gimslupia.szkolnastrona.pl/thumbnail.php?f=files/pl/p1010384-%28kopiowanie%29-1349684315.jpg&amp;width=1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7575" y="2060575"/>
            <a:ext cx="441642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http://gimslupia.szkolnastrona.pl/thumbnail.php?f=files/pl/p1010381-%28kopiowanie%29-1349684283.jpg&amp;width=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97088"/>
            <a:ext cx="43561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1043609" y="1"/>
            <a:ext cx="7056783" cy="134076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dirty="0" smtClean="0"/>
              <a:t>Dzień Edukacji Narodowej                                          i uroczyste ślubowanie klas pierwszych</a:t>
            </a:r>
            <a:endParaRPr lang="pl-PL" sz="2800" dirty="0"/>
          </a:p>
        </p:txBody>
      </p:sp>
      <p:pic>
        <p:nvPicPr>
          <p:cNvPr id="25602" name="Picture 2" descr="http://gimslupia.szkolnastrona.pl/thumbnail.php?f=files/pl/dsc01268-%28kopiowanie%29-1349946204.jpg&amp;width=1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125538"/>
            <a:ext cx="66675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http://gimslupia.szkolnastrona.pl/thumbnail.php?f=files/pl/dsc01280-%28kopiowanie%29-1349946555.jpg&amp;width=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963" y="4005263"/>
            <a:ext cx="5081587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539552" y="692696"/>
            <a:ext cx="8208912" cy="316835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100" u="sng" dirty="0" smtClean="0"/>
              <a:t>Pani Marzena Machnik</a:t>
            </a:r>
            <a:r>
              <a:rPr lang="pl-PL" sz="3100" dirty="0" smtClean="0"/>
              <a:t>                                   otrzymała wyróżnienie </a:t>
            </a:r>
            <a:br>
              <a:rPr lang="pl-PL" sz="3100" dirty="0" smtClean="0"/>
            </a:br>
            <a:r>
              <a:rPr lang="pl-PL" sz="3100" dirty="0" smtClean="0"/>
              <a:t>w konkursie „</a:t>
            </a:r>
            <a:r>
              <a:rPr lang="pl-PL" sz="3100" dirty="0" err="1" smtClean="0"/>
              <a:t>Szkolnastrona</a:t>
            </a:r>
            <a:r>
              <a:rPr lang="pl-PL" sz="3100" dirty="0" smtClean="0"/>
              <a:t> roku 2012  </a:t>
            </a:r>
            <a:br>
              <a:rPr lang="pl-PL" sz="3100" dirty="0" smtClean="0"/>
            </a:br>
            <a:r>
              <a:rPr lang="pl-PL" sz="3100" dirty="0" smtClean="0"/>
              <a:t>w kategorii "Administrator Roku 2012„</a:t>
            </a:r>
            <a:br>
              <a:rPr lang="pl-PL" sz="3100" dirty="0" smtClean="0"/>
            </a:b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u="sng" dirty="0" smtClean="0"/>
              <a:t>Nagroda Internautów</a:t>
            </a: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>II miejsce -  Gimnazjum Publiczne                                           im. R. Czerneckiego w Słupi </a:t>
            </a:r>
            <a:br>
              <a:rPr lang="pl-PL" sz="3100" dirty="0" smtClean="0"/>
            </a:br>
            <a:r>
              <a:rPr lang="pl-PL" sz="3100" dirty="0" smtClean="0"/>
              <a:t> 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dirty="0" smtClean="0"/>
              <a:t> 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26626" name="Picture 2" descr="http://www.szkolnastrona.pl/images/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3150" y="3860800"/>
            <a:ext cx="48942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179512" y="260350"/>
            <a:ext cx="8784976" cy="561692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100" dirty="0" smtClean="0"/>
              <a:t>W październiku 2012r.                                             w Liceum Ogólnokształcącym                                     w Szczekocinach odbyła się XXII sesja naukowa pt. " Amerykańskie wybory", </a:t>
            </a:r>
            <a:br>
              <a:rPr lang="pl-PL" sz="3100" dirty="0" smtClean="0"/>
            </a:br>
            <a:r>
              <a:rPr lang="pl-PL" sz="3100" dirty="0" smtClean="0"/>
              <a:t>w której wzięły udział uczennice naszego gimnazjum: Monika Kasperczyk,                        Justyna Zdańska oraz Aleksandra Niechciał wraz z nauczycielem Pawłem </a:t>
            </a:r>
            <a:r>
              <a:rPr lang="pl-PL" sz="3100" dirty="0" err="1" smtClean="0"/>
              <a:t>Puto</a:t>
            </a:r>
            <a:r>
              <a:rPr lang="pl-PL" sz="3100" dirty="0" smtClean="0"/>
              <a:t>.</a:t>
            </a:r>
            <a:endParaRPr lang="pl-PL" sz="31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0" y="3611563"/>
            <a:ext cx="323850" cy="465137"/>
          </a:xfrm>
        </p:spPr>
        <p:txBody>
          <a:bodyPr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l-PL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l-PL" dirty="0" smtClean="0"/>
              <a:t>         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971600" y="549275"/>
            <a:ext cx="7416824" cy="16557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Spotkanie z koordynatorami</a:t>
            </a:r>
            <a:br>
              <a:rPr lang="pl-PL" sz="3200" dirty="0" smtClean="0"/>
            </a:br>
            <a:r>
              <a:rPr lang="pl-PL" sz="3200" dirty="0" smtClean="0"/>
              <a:t>Edukacyjnej Fundacji Czerneckich</a:t>
            </a:r>
            <a:br>
              <a:rPr lang="pl-PL" sz="3200" dirty="0" smtClean="0"/>
            </a:br>
            <a:endParaRPr lang="pl-PL" sz="3200" dirty="0"/>
          </a:p>
        </p:txBody>
      </p:sp>
      <p:pic>
        <p:nvPicPr>
          <p:cNvPr id="28674" name="Picture 2" descr="http://gimslupia.szkolnastrona.pl/thumbnail.php?f=files/pl/-dsc1715-%28kopiowanie%29-1351075232.jpg&amp;width=1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205038"/>
            <a:ext cx="66675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6" descr="http://www.efc.edu.pl/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5300663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http://gimslupia.szkolnastrona.pl/thumbnail.php?f=files/pl/-dsc1725-%28kopiowanie%29-1351075441.jpg&amp;width=1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12875"/>
            <a:ext cx="833596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6" descr="http://www.efc.edu.pl/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522922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899592" y="1"/>
            <a:ext cx="7558608" cy="141277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dirty="0" smtClean="0"/>
              <a:t>Marek Michalewski i Sabina </a:t>
            </a:r>
            <a:r>
              <a:rPr lang="pl-PL" sz="2800" dirty="0" err="1" smtClean="0"/>
              <a:t>Olmińska</a:t>
            </a:r>
            <a:r>
              <a:rPr lang="pl-PL" sz="2800" dirty="0" smtClean="0"/>
              <a:t>  (absolwentka tajnych kompletów w Słupi)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1081088" y="692150"/>
            <a:ext cx="7235328" cy="12239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200" dirty="0" smtClean="0"/>
              <a:t>94.rocznica odzyskania </a:t>
            </a:r>
            <a:br>
              <a:rPr lang="pl-PL" sz="3200" dirty="0" smtClean="0"/>
            </a:br>
            <a:r>
              <a:rPr lang="pl-PL" sz="3200" dirty="0" smtClean="0"/>
              <a:t>przez Polskę Niepodległości</a:t>
            </a:r>
            <a:br>
              <a:rPr lang="pl-PL" sz="3200" dirty="0" smtClean="0"/>
            </a:br>
            <a:endParaRPr lang="pl-PL" sz="3200" dirty="0"/>
          </a:p>
        </p:txBody>
      </p:sp>
      <p:pic>
        <p:nvPicPr>
          <p:cNvPr id="30722" name="Picture 2" descr="http://gimslupia.szkolnastrona.pl/thumbnail.php?f=files/pl/p1010406-%28kopiowanie%29-1352453052.jpg&amp;width=1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0503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http://gimslupia.szkolnastrona.pl/thumbnail.php?f=files/pl/p1010405-%28kopiowanie%29-1352453024.jpg&amp;width=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205038"/>
            <a:ext cx="4219575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 idx="4294967295"/>
          </p:nvPr>
        </p:nvSpPr>
        <p:spPr>
          <a:xfrm>
            <a:off x="5724128" y="476250"/>
            <a:ext cx="2808312" cy="324078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200" dirty="0" smtClean="0"/>
              <a:t>Dzień Patrona Szkoły</a:t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12 listopada</a:t>
            </a:r>
            <a:endParaRPr lang="pl-PL" sz="3200" dirty="0"/>
          </a:p>
        </p:txBody>
      </p:sp>
      <p:pic>
        <p:nvPicPr>
          <p:cNvPr id="31746" name="Picture 2" descr="http://gimslupia.szkolnastrona.pl/thumbnail.php?f=files/pl/-dsc2423-%28kopiowanie%29-1352805225.jpg&amp;width=1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836613"/>
            <a:ext cx="5529262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 descr="http://gimslupia.szkolnastrona.pl/thumbnail.php?f=files/pl/-dsc2451-%28kopiowanie%29-1352805812.jpg&amp;width=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0825" y="3860800"/>
            <a:ext cx="48752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93610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200" dirty="0" smtClean="0"/>
              <a:t>Uroczyste rozpoczęcie roku szkolnego 2012/2013</a:t>
            </a:r>
            <a:endParaRPr lang="pl-PL" sz="3200" dirty="0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685800" y="4292600"/>
            <a:ext cx="69850" cy="73025"/>
          </a:xfrm>
        </p:spPr>
        <p:txBody>
          <a:bodyPr>
            <a:normAutofit fontScale="25000" lnSpcReduction="20000"/>
          </a:bodyPr>
          <a:lstStyle/>
          <a:p>
            <a:pPr marR="0" eaLnBrk="1" hangingPunct="1">
              <a:lnSpc>
                <a:spcPct val="80000"/>
              </a:lnSpc>
              <a:defRPr/>
            </a:pPr>
            <a:endParaRPr lang="pl-PL" sz="700" smtClean="0"/>
          </a:p>
        </p:txBody>
      </p:sp>
      <p:pic>
        <p:nvPicPr>
          <p:cNvPr id="14339" name="Picture 2" descr="http://gimslupia.szkolnastrona.pl/thumbnail.php?f=files/pl/sl552240-%28kopiowanie%29-1346837531.jpg&amp;width=1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84313"/>
            <a:ext cx="75485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http://www.szczekociny.pl/upload/Skanowanie%202012-12-06%2013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404813"/>
            <a:ext cx="4762500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0" y="188640"/>
            <a:ext cx="3995936" cy="504056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dirty="0" smtClean="0"/>
              <a:t>Konkurs plastyczny- </a:t>
            </a:r>
            <a:br>
              <a:rPr lang="pl-PL" sz="2800" dirty="0" smtClean="0"/>
            </a:br>
            <a:r>
              <a:rPr lang="pl-PL" sz="2800" dirty="0" smtClean="0"/>
              <a:t> organizatorem było Towarzystwo Kulturalne                                  </a:t>
            </a:r>
            <a:r>
              <a:rPr lang="pl-PL" sz="2800" dirty="0" err="1" smtClean="0"/>
              <a:t>im.Tadeusza</a:t>
            </a:r>
            <a:r>
              <a:rPr lang="pl-PL" sz="2800" dirty="0" smtClean="0"/>
              <a:t> Kościuszki w  Szczekocinach 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Karol Lech                            z kl. III b                       zajął </a:t>
            </a:r>
            <a:br>
              <a:rPr lang="pl-PL" sz="2800" dirty="0" smtClean="0"/>
            </a:br>
            <a:r>
              <a:rPr lang="pl-PL" sz="2800" dirty="0" smtClean="0">
                <a:solidFill>
                  <a:srgbClr val="FF0000"/>
                </a:solidFill>
              </a:rPr>
              <a:t>II miejsce</a:t>
            </a:r>
            <a:endParaRPr lang="pl-PL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 idx="4294967295"/>
          </p:nvPr>
        </p:nvSpPr>
        <p:spPr>
          <a:xfrm>
            <a:off x="0" y="188640"/>
            <a:ext cx="5220072" cy="86409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200" dirty="0" smtClean="0"/>
              <a:t>Otwarcie kompleksu                     </a:t>
            </a:r>
            <a:r>
              <a:rPr lang="pl-PL" sz="3200" dirty="0" err="1" smtClean="0"/>
              <a:t>rekraacyjno-sportowego</a:t>
            </a:r>
            <a:endParaRPr lang="pl-PL" sz="3200" dirty="0"/>
          </a:p>
        </p:txBody>
      </p:sp>
      <p:pic>
        <p:nvPicPr>
          <p:cNvPr id="33794" name="Picture 2" descr="http://gimslupia.szkolnastrona.pl/thumbnail.php?f=files/pl/dscf4431-%28kopiowanie%29-1353930660.jpg&amp;width=1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73238"/>
            <a:ext cx="47053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http://gimslupia.szkolnastrona.pl/thumbnail.php?f=files/pl/dscf4506-%28kopiowanie%29-1353934002.jpg&amp;width=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908050"/>
            <a:ext cx="40322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 descr="http://gimslupia.szkolnastrona.pl/thumbnail.php?f=files/pl/dscf4502-%28kopiowanie%29-1353933874.jpg&amp;width=1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3357563"/>
            <a:ext cx="2462212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1154113" y="333375"/>
            <a:ext cx="7989887" cy="15827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200" dirty="0" smtClean="0"/>
              <a:t>Maraton Pisania Listów                        </a:t>
            </a:r>
            <a:r>
              <a:rPr lang="pl-PL" sz="3200" dirty="0" err="1" smtClean="0"/>
              <a:t>Amnesty</a:t>
            </a:r>
            <a:r>
              <a:rPr lang="pl-PL" sz="3200" dirty="0" smtClean="0"/>
              <a:t> International</a:t>
            </a:r>
            <a:endParaRPr lang="pl-PL" sz="3200" dirty="0"/>
          </a:p>
        </p:txBody>
      </p:sp>
      <p:pic>
        <p:nvPicPr>
          <p:cNvPr id="34818" name="Picture 2" descr="http://t3.gstatic.com/images?q=tbn:ANd9GcROTN3WQ0TfSu6QtlrsPbY87umEDkR_b_G4-nqJnTm8fs2wptD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92150"/>
            <a:ext cx="1885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4" descr="http://gimslupia.szkolnastrona.pl/thumbnail.php?f=files/pl/-dsc3109-%28kopiowanie%29-1355140890.jpg&amp;width=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773238"/>
            <a:ext cx="4040187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 descr="http://gimslupia.szkolnastrona.pl/thumbnail.php?f=files/pl/-dsc3110-%28kopiowanie%29-1355140917.jpg&amp;width=1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773238"/>
            <a:ext cx="405606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8" descr="http://gimslupia.szkolnastrona.pl/thumbnail.php?f=files/pl/-dsc3124-%28kopiowanie%29-1355141323.jpg&amp;width=10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4206875"/>
            <a:ext cx="40036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1" y="476250"/>
            <a:ext cx="9144000" cy="7207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200" dirty="0" smtClean="0"/>
              <a:t>Międzynarodowy Dzień Wolontariusza </a:t>
            </a:r>
            <a:br>
              <a:rPr lang="pl-PL" sz="3200" dirty="0" smtClean="0"/>
            </a:br>
            <a:r>
              <a:rPr lang="pl-PL" sz="2200" dirty="0" smtClean="0"/>
              <a:t>Uczniowie klasy </a:t>
            </a:r>
            <a:r>
              <a:rPr lang="pl-PL" sz="2200" dirty="0" err="1" smtClean="0"/>
              <a:t>Ic</a:t>
            </a:r>
            <a:r>
              <a:rPr lang="pl-PL" sz="2200" dirty="0" smtClean="0"/>
              <a:t> przygotowali apel</a:t>
            </a:r>
            <a:endParaRPr lang="pl-PL" sz="2200" dirty="0"/>
          </a:p>
        </p:txBody>
      </p:sp>
      <p:pic>
        <p:nvPicPr>
          <p:cNvPr id="35842" name="Picture 2" descr="http://gimslupia.szkolnastrona.pl/thumbnail.php?f=files/pl/-dsc3091-%28kopiowanie%29-1354780289.jpg&amp;width=1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475" y="1254125"/>
            <a:ext cx="8177213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 descr="https://encrypted-tbn2.gstatic.com/images?q=tbn:ANd9GcSt1Q41bWoi0KsKsQAfrzjRs7LfL8-0ddre9Z-15BHEERG8jw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5257800"/>
            <a:ext cx="15128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1835696" y="333375"/>
            <a:ext cx="5112568" cy="107940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100" dirty="0" smtClean="0"/>
              <a:t>Turniej tenisa stołowego               </a:t>
            </a:r>
            <a:br>
              <a:rPr lang="pl-PL" sz="3100" dirty="0" smtClean="0"/>
            </a:br>
            <a:r>
              <a:rPr lang="pl-PL" sz="3100" dirty="0" smtClean="0"/>
              <a:t>w Moskorzewie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/>
          </a:p>
        </p:txBody>
      </p:sp>
      <p:pic>
        <p:nvPicPr>
          <p:cNvPr id="36866" name="Picture 2" descr="http://gimslupia.szkolnastrona.pl/thumbnail.php?f=files/pl/-dsc3139-%28kopiowanie%29-1355212461.jpg&amp;width=1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68413"/>
            <a:ext cx="66675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4" descr="http://gimslupia.szkolnastrona.pl/thumbnail.php?f=files/pl/-dsc3134-%28kopiowanie%29-1355212329.jpg&amp;width=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4005263"/>
            <a:ext cx="46148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1331640" y="476250"/>
            <a:ext cx="6440760" cy="11525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600" dirty="0" smtClean="0"/>
              <a:t> Próbny Egzamin Gimnazjalny</a:t>
            </a:r>
            <a:br>
              <a:rPr lang="pl-PL" sz="3600" dirty="0" smtClean="0"/>
            </a:br>
            <a:r>
              <a:rPr lang="pl-PL" sz="3600" dirty="0" smtClean="0"/>
              <a:t>w klasach II i III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7890" name="Picture 2" descr="http://gimslupia.szkolnastrona.pl/thumbnail.php?f=files/pl/-dsc3162-%28kopiowanie%29-1355471188.jpg&amp;width=1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6825"/>
            <a:ext cx="436403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4" descr="http://gimslupia.szkolnastrona.pl/thumbnail.php?f=files/pl/-dsc3144-%28kopiowanie%29-1355471344.jpg&amp;width=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4725" y="1268413"/>
            <a:ext cx="43592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6" descr="http://gimslupia.szkolnastrona.pl/thumbnail.php?f=files/pl/-dsc3146-%28kopiowanie%29-1355471393.jpg&amp;width=1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076700"/>
            <a:ext cx="41052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8" descr="http://gimslupia.szkolnastrona.pl/thumbnail.php?f=files/pl/-dsc3148-%28kopiowanie%29-1355471444.jpg&amp;width=10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4117975"/>
            <a:ext cx="4075113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0" y="404813"/>
            <a:ext cx="7772400" cy="13684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600" dirty="0" smtClean="0"/>
              <a:t>           Jasełka bożonarodzeniowe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8914" name="Picture 2" descr="http://gimslupia.szkolnastrona.pl/thumbnail.php?f=files/pl/-dsc3171-%28kopiowanie%29-1356077329.jpg&amp;width=1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4103688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4" descr="http://gimslupia.szkolnastrona.pl/thumbnail.php?f=files/pl/-dsc3173-%28kopiowanie%29-1356077385.jpg&amp;width=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341438"/>
            <a:ext cx="4157662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 descr="http://gimslupia.szkolnastrona.pl/thumbnail.php?f=files/pl/-dsc3184-%28kopiowanie%29-1356077558.jpg&amp;width=1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005263"/>
            <a:ext cx="408305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8" descr="http://img101.imageshack.us/img101/6128/131pa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5113" y="333375"/>
            <a:ext cx="7810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10" descr="http://img101.imageshack.us/img101/6128/131pa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33375"/>
            <a:ext cx="7810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2" descr="http://img101.imageshack.us/img101/6128/131pa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68638"/>
            <a:ext cx="7810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4" descr="http://img101.imageshack.us/img101/6128/131pa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5373688"/>
            <a:ext cx="7810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6" descr="http://gimslupia.szkolnastrona.pl/thumbnail.php?f=files/pl/-dsc3214-%28kopiowanie%29-1356083686.jpg&amp;width=10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4005263"/>
            <a:ext cx="4144963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8" descr="http://img101.imageshack.us/img101/6128/131pa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4365625"/>
            <a:ext cx="7810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8" descr="http://img101.imageshack.us/img101/6128/131pa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1013" y="2924175"/>
            <a:ext cx="7810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8" descr="http://img101.imageshack.us/img101/6128/131pa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3573463"/>
            <a:ext cx="7810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0" y="404813"/>
            <a:ext cx="7772400" cy="12239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dirty="0"/>
          </a:p>
        </p:txBody>
      </p:sp>
      <p:sp>
        <p:nvSpPr>
          <p:cNvPr id="39938" name="Prostokąt 3"/>
          <p:cNvSpPr>
            <a:spLocks noChangeArrowheads="1"/>
          </p:cNvSpPr>
          <p:nvPr/>
        </p:nvSpPr>
        <p:spPr bwMode="auto">
          <a:xfrm>
            <a:off x="2051050" y="1628775"/>
            <a:ext cx="4806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Lucida Sans Unicode" pitchFamily="34" charset="0"/>
              </a:rPr>
              <a:t> </a:t>
            </a:r>
          </a:p>
        </p:txBody>
      </p:sp>
      <p:sp>
        <p:nvSpPr>
          <p:cNvPr id="39939" name="Prostokąt 4"/>
          <p:cNvSpPr>
            <a:spLocks noChangeArrowheads="1"/>
          </p:cNvSpPr>
          <p:nvPr/>
        </p:nvSpPr>
        <p:spPr bwMode="auto">
          <a:xfrm>
            <a:off x="539750" y="260350"/>
            <a:ext cx="820896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Lucida Sans Unicode" pitchFamily="34" charset="0"/>
              </a:rPr>
              <a:t/>
            </a:r>
            <a:br>
              <a:rPr lang="pl-PL">
                <a:latin typeface="Lucida Sans Unicode" pitchFamily="34" charset="0"/>
              </a:rPr>
            </a:br>
            <a:r>
              <a:rPr lang="pl-PL" sz="3200">
                <a:latin typeface="Lucida Sans Unicode" pitchFamily="34" charset="0"/>
              </a:rPr>
              <a:t>Wielka Orkiestra Świątecznej Pomocy</a:t>
            </a:r>
          </a:p>
          <a:p>
            <a:r>
              <a:rPr lang="pl-PL">
                <a:latin typeface="Lucida Sans Unicode" pitchFamily="34" charset="0"/>
              </a:rPr>
              <a:t>W zbiórkę włączyli się także wolontariusze z naszej szkoły :</a:t>
            </a:r>
            <a:br>
              <a:rPr lang="pl-PL">
                <a:latin typeface="Lucida Sans Unicode" pitchFamily="34" charset="0"/>
              </a:rPr>
            </a:br>
            <a:r>
              <a:rPr lang="pl-PL">
                <a:latin typeface="Lucida Sans Unicode" pitchFamily="34" charset="0"/>
              </a:rPr>
              <a:t>  - Kamila Błaszczyk IIIa</a:t>
            </a:r>
            <a:br>
              <a:rPr lang="pl-PL">
                <a:latin typeface="Lucida Sans Unicode" pitchFamily="34" charset="0"/>
              </a:rPr>
            </a:br>
            <a:r>
              <a:rPr lang="pl-PL">
                <a:latin typeface="Lucida Sans Unicode" pitchFamily="34" charset="0"/>
              </a:rPr>
              <a:t>  - Justyna Trzeszkowska IIIa</a:t>
            </a:r>
            <a:br>
              <a:rPr lang="pl-PL">
                <a:latin typeface="Lucida Sans Unicode" pitchFamily="34" charset="0"/>
              </a:rPr>
            </a:br>
            <a:r>
              <a:rPr lang="pl-PL">
                <a:latin typeface="Lucida Sans Unicode" pitchFamily="34" charset="0"/>
              </a:rPr>
              <a:t>  - Wiktoria Jakubska Ic</a:t>
            </a:r>
            <a:br>
              <a:rPr lang="pl-PL">
                <a:latin typeface="Lucida Sans Unicode" pitchFamily="34" charset="0"/>
              </a:rPr>
            </a:br>
            <a:r>
              <a:rPr lang="pl-PL">
                <a:latin typeface="Lucida Sans Unicode" pitchFamily="34" charset="0"/>
              </a:rPr>
              <a:t>  - Agata Jędrychowska IIa</a:t>
            </a:r>
            <a:br>
              <a:rPr lang="pl-PL">
                <a:latin typeface="Lucida Sans Unicode" pitchFamily="34" charset="0"/>
              </a:rPr>
            </a:br>
            <a:r>
              <a:rPr lang="pl-PL">
                <a:latin typeface="Lucida Sans Unicode" pitchFamily="34" charset="0"/>
              </a:rPr>
              <a:t>oraz nasi  absolwenci: Karol Nowak, Kamila i Katarzyna Fortunka </a:t>
            </a:r>
          </a:p>
        </p:txBody>
      </p:sp>
      <p:pic>
        <p:nvPicPr>
          <p:cNvPr id="39940" name="Picture 2" descr="http://t0.gstatic.com/images?q=tbn:ANd9GcT_8FbNjNQLmM40RFj-6xTAk1rQdzg3ihzQBze8XoyQFExOEXnvNnF0n2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1052513"/>
            <a:ext cx="123666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4" descr="http://gimslupia.szkolnastrona.pl/thumbnail.php?f=files/pl/-dsc3278%282%29-1358450302.jpg&amp;width=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924175"/>
            <a:ext cx="5373687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http://gimslupia.szkolnastrona.pl/thumbnail.php?f=files/pl/-dsc3272-1358450397.jpg&amp;width=1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2852738"/>
            <a:ext cx="2168525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8" descr="https://encrypted-tbn2.gstatic.com/images?q=tbn:ANd9GcSt1Q41bWoi0KsKsQAfrzjRs7LfL8-0ddre9Z-15BHEERG8jw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5445125"/>
            <a:ext cx="15144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http://gimslupia.szkolnastrona.pl/thumbnail.php?f=files/pl/-dsc3083-%28kopiowanie%29-1354527860.jpg&amp;width=1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886200"/>
            <a:ext cx="52911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4" descr="http://gimslupia.szkolnastrona.pl/thumbnail.php?f=files/pl/-dsc3074-%28kopiowanie%29-1354527595.jpg&amp;width=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557338"/>
            <a:ext cx="38481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79512" y="-243408"/>
            <a:ext cx="8784976" cy="1872209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1800" dirty="0" smtClean="0"/>
              <a:t>Grupa wolontariuszy z gimnazjum (klasy </a:t>
            </a:r>
            <a:r>
              <a:rPr lang="pl-PL" sz="1800" dirty="0" err="1" smtClean="0"/>
              <a:t>Ic</a:t>
            </a:r>
            <a:r>
              <a:rPr lang="pl-PL" sz="1800" dirty="0" smtClean="0"/>
              <a:t> i </a:t>
            </a:r>
            <a:r>
              <a:rPr lang="pl-PL" sz="1800" dirty="0" err="1" smtClean="0"/>
              <a:t>IIb</a:t>
            </a:r>
            <a:r>
              <a:rPr lang="pl-PL" sz="1800" dirty="0" smtClean="0"/>
              <a:t>) bardzo chętnie odwiedza przedszkolaków w Słupi.  Na zdjęciach uczennice : Karolina Duraj, Kamila Kucharczyk i Monika </a:t>
            </a:r>
            <a:r>
              <a:rPr lang="pl-PL" sz="1800" dirty="0" err="1" smtClean="0"/>
              <a:t>Zbroińska</a:t>
            </a:r>
            <a:r>
              <a:rPr lang="pl-PL" sz="1800" dirty="0" smtClean="0"/>
              <a:t> z ogromnym zaangażowaniem zajmują się młodszymi kolegami. Oprócz czytania wspaniałych bajek nie brakuje zabawy, radości i uśmiechu.</a:t>
            </a:r>
            <a:endParaRPr lang="pl-PL" sz="1800" dirty="0"/>
          </a:p>
        </p:txBody>
      </p:sp>
      <p:sp>
        <p:nvSpPr>
          <p:cNvPr id="40964" name="Podtytuł 6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pl-PL" smtClean="0"/>
          </a:p>
        </p:txBody>
      </p:sp>
      <p:pic>
        <p:nvPicPr>
          <p:cNvPr id="40965" name="Picture 8" descr="https://encrypted-tbn2.gstatic.com/images?q=tbn:ANd9GcSt1Q41bWoi0KsKsQAfrzjRs7LfL8-0ddre9Z-15BHEERG8jwC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412875"/>
            <a:ext cx="1493837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0" descr="https://encrypted-tbn0.gstatic.com/images?q=tbn:ANd9GcQPVffPuKggmOestMaheP0MlTQEwdI27DGtaOnzGzzF_392ACzdX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1700213"/>
            <a:ext cx="20828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2" descr="http://gimslupia.szkolnastrona.pl/thumbnail.php?f=files/pl/-dsc3066-%28kopiowanie%29-1354527363.jpg&amp;width=10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688" y="2763838"/>
            <a:ext cx="2303462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646113" y="1844675"/>
            <a:ext cx="8497887" cy="38877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dirty="0" smtClean="0"/>
              <a:t>Gimnazjum przystąpiło</a:t>
            </a:r>
            <a:br>
              <a:rPr lang="pl-PL" sz="2800" dirty="0" smtClean="0"/>
            </a:br>
            <a:r>
              <a:rPr lang="pl-PL" sz="2800" dirty="0" smtClean="0"/>
              <a:t>  do międzynarodowego „Programu Comenius - Partnerskie Projekty Szkół”  - </a:t>
            </a:r>
            <a:br>
              <a:rPr lang="pl-PL" sz="2800" dirty="0" smtClean="0"/>
            </a:br>
            <a:r>
              <a:rPr lang="pl-PL" sz="2800" dirty="0" smtClean="0"/>
              <a:t>projekt „</a:t>
            </a:r>
            <a:r>
              <a:rPr lang="pl-PL" sz="2800" dirty="0" err="1" smtClean="0"/>
              <a:t>Wordcrossing</a:t>
            </a:r>
            <a:r>
              <a:rPr lang="pl-PL" sz="2800" dirty="0" smtClean="0"/>
              <a:t>”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Celem projektu jest m.in. zwiększenie motywacji uczniów do nauki języków obcych, nawiązywania kontaktów i komunikowania się z partnerami                   z zagranicy.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Kraje partnerskie w projekcie:                                            Polska, Hiszpania, Grecja, Rumunia, Włochy, Turcja</a:t>
            </a:r>
            <a:br>
              <a:rPr lang="pl-PL" sz="2800" dirty="0" smtClean="0"/>
            </a:br>
            <a:endParaRPr lang="pl-PL" sz="2800" dirty="0"/>
          </a:p>
        </p:txBody>
      </p:sp>
      <p:pic>
        <p:nvPicPr>
          <p:cNvPr id="41986" name="Obraz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333375"/>
            <a:ext cx="15430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2" descr="http://www.comenius.org.pl/sites/www.comenius.org.pl/themes/comenius/images/logo_ll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76250"/>
            <a:ext cx="251936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8062664" cy="1440159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1800" dirty="0" smtClean="0"/>
              <a:t>Na uroczystości zaszczycili nas swoją obecnością przedstawiciele Edukacyjnej Fundacji Czerneckich.                                                         Koordynator i Przyjaciel Gimnazjum Marek Michalewski                                       i syn założyciela fundacji Igor Czernecki.</a:t>
            </a:r>
            <a:endParaRPr lang="pl-PL" sz="1800" dirty="0"/>
          </a:p>
        </p:txBody>
      </p:sp>
      <p:sp>
        <p:nvSpPr>
          <p:cNvPr id="15362" name="Podtytuł 5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pl-PL" smtClean="0"/>
          </a:p>
        </p:txBody>
      </p:sp>
      <p:pic>
        <p:nvPicPr>
          <p:cNvPr id="15363" name="Picture 2" descr="http://gimslupia.szkolnastrona.pl/thumbnail.php?f=files/pl/sl552242-%28kopiowanie%29-1346837624.jpg&amp;width=1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844675"/>
            <a:ext cx="7419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gimslupia.szkolnastrona.pl/thumbnail.php?f=files/pl/sl552241-%28kopiowanie%29-1346837551.jpg&amp;width=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852738"/>
            <a:ext cx="202565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http://www.efc.edu.pl/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5157788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http://gimslupia.szkolnastrona.pl/thumbnail.php?f=files/pl/-dsc1881-%28kopiowanie%29-1352967442.jpg&amp;width=1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24479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6" descr="http://gimslupia.szkolnastrona.pl/thumbnail.php?f=files/pl/-dsc1852-%28kopiowanie%29-1352967301.jpg&amp;width=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65400"/>
            <a:ext cx="43561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8" descr="http://gimslupia.szkolnastrona.pl/thumbnail.php?f=files/pl/-dsc1851-%28kopiowanie%29-1352967274.jpg&amp;width=1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6150" y="2565400"/>
            <a:ext cx="438785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2627784" y="188640"/>
            <a:ext cx="6264696" cy="187220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400" dirty="0" smtClean="0"/>
              <a:t>W Hiszpanii naszą szkołę reprezentowali uczniowie: Justyna Wcisło,                            Marta Sobczyk, Paulina Bratek,                              Patryk Raczyński oraz nauczyciele: Katarzyna Stępień i Małgorzata Szwaja </a:t>
            </a:r>
            <a:endParaRPr lang="pl-PL" sz="2400" dirty="0"/>
          </a:p>
        </p:txBody>
      </p:sp>
      <p:sp>
        <p:nvSpPr>
          <p:cNvPr id="43013" name="Podtytuł 9"/>
          <p:cNvSpPr>
            <a:spLocks noGrp="1"/>
          </p:cNvSpPr>
          <p:nvPr>
            <p:ph type="subTitle" idx="1"/>
          </p:nvPr>
        </p:nvSpPr>
        <p:spPr>
          <a:xfrm>
            <a:off x="971550" y="3500438"/>
            <a:ext cx="7772400" cy="1200150"/>
          </a:xfrm>
        </p:spPr>
        <p:txBody>
          <a:bodyPr/>
          <a:lstStyle/>
          <a:p>
            <a:pPr marR="0" eaLnBrk="1" hangingPunct="1"/>
            <a:endParaRPr lang="pl-PL" smtClean="0"/>
          </a:p>
        </p:txBody>
      </p:sp>
      <p:pic>
        <p:nvPicPr>
          <p:cNvPr id="43014" name="Obraz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5805488"/>
            <a:ext cx="15430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2" descr="http://www.comenius.org.pl/sites/www.comenius.org.pl/themes/comenius/images/logo_llp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5805488"/>
            <a:ext cx="295275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http://gimslupia.szkolnastrona.pl/thumbnail.php?f=files/pl/-dsc2092-%28kopiowanie%29-1352968518.jpg&amp;width=1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54927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3" descr="C:\Users\admin\Desktop\Hiszpania 2012\_DSC21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333375"/>
            <a:ext cx="2952750" cy="524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79512" y="3501007"/>
            <a:ext cx="5904656" cy="14401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dirty="0" smtClean="0"/>
              <a:t>W Barcelonie podziwialiśmy                      Park </a:t>
            </a:r>
            <a:r>
              <a:rPr lang="pl-PL" sz="2800" dirty="0" err="1" smtClean="0"/>
              <a:t>Güell</a:t>
            </a:r>
            <a:r>
              <a:rPr lang="pl-PL" sz="2800" dirty="0" smtClean="0"/>
              <a:t> i Kościół                                          Świętej Rodziny (</a:t>
            </a:r>
            <a:r>
              <a:rPr lang="pl-PL" sz="2800" dirty="0" err="1" smtClean="0"/>
              <a:t>Sagrada</a:t>
            </a:r>
            <a:r>
              <a:rPr lang="pl-PL" sz="2800" dirty="0" smtClean="0"/>
              <a:t> Familia)</a:t>
            </a:r>
            <a:endParaRPr lang="pl-PL" sz="2800" dirty="0"/>
          </a:p>
        </p:txBody>
      </p:sp>
      <p:sp>
        <p:nvSpPr>
          <p:cNvPr id="44036" name="Podtytuł 4"/>
          <p:cNvSpPr>
            <a:spLocks noGrp="1"/>
          </p:cNvSpPr>
          <p:nvPr>
            <p:ph type="subTitle" idx="1"/>
          </p:nvPr>
        </p:nvSpPr>
        <p:spPr>
          <a:xfrm>
            <a:off x="684213" y="1196975"/>
            <a:ext cx="5616575" cy="1368425"/>
          </a:xfrm>
        </p:spPr>
        <p:txBody>
          <a:bodyPr/>
          <a:lstStyle/>
          <a:p>
            <a:pPr marR="0" eaLnBrk="1" hangingPunct="1"/>
            <a:r>
              <a:rPr lang="pl-PL" i="1" smtClean="0"/>
              <a:t>         </a:t>
            </a:r>
          </a:p>
        </p:txBody>
      </p:sp>
      <p:pic>
        <p:nvPicPr>
          <p:cNvPr id="44037" name="Obraz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5805488"/>
            <a:ext cx="15430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4" descr="http://www.comenius.org.pl/sites/www.comenius.org.pl/themes/comenius/images/logo_llp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5800725"/>
            <a:ext cx="30956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200" dirty="0" smtClean="0"/>
              <a:t>                    </a:t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Realizujemy projekt</a:t>
            </a:r>
            <a:br>
              <a:rPr lang="pl-PL" sz="3200" dirty="0" smtClean="0"/>
            </a:br>
            <a:r>
              <a:rPr lang="pl-PL" sz="3200" dirty="0" smtClean="0"/>
              <a:t>" Szkoła wspiera- uczeń wybiera"</a:t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dirty="0"/>
          </a:p>
        </p:txBody>
      </p:sp>
      <p:sp>
        <p:nvSpPr>
          <p:cNvPr id="45058" name="Podtytuł 4"/>
          <p:cNvSpPr>
            <a:spLocks noGrp="1"/>
          </p:cNvSpPr>
          <p:nvPr>
            <p:ph type="subTitle" idx="1"/>
          </p:nvPr>
        </p:nvSpPr>
        <p:spPr>
          <a:xfrm>
            <a:off x="685800" y="2420938"/>
            <a:ext cx="7772400" cy="2879725"/>
          </a:xfrm>
        </p:spPr>
        <p:txBody>
          <a:bodyPr/>
          <a:lstStyle/>
          <a:p>
            <a:pPr marR="0" algn="ctr" eaLnBrk="1" hangingPunct="1"/>
            <a:r>
              <a:rPr lang="pl-PL" sz="2800" b="1" u="sng" smtClean="0"/>
              <a:t>Projekt składa się z 5 zadań</a:t>
            </a:r>
            <a:endParaRPr lang="pl-PL" sz="2800" smtClean="0"/>
          </a:p>
          <a:p>
            <a:pPr marR="0" algn="ctr" eaLnBrk="1" hangingPunct="1"/>
            <a:r>
              <a:rPr lang="pl-PL" sz="2600" smtClean="0">
                <a:solidFill>
                  <a:srgbClr val="C00000"/>
                </a:solidFill>
              </a:rPr>
              <a:t>W labiryncie nauk ścisłych</a:t>
            </a:r>
          </a:p>
          <a:p>
            <a:pPr marR="0" algn="ctr" eaLnBrk="1" hangingPunct="1"/>
            <a:r>
              <a:rPr lang="pl-PL" sz="2600" smtClean="0">
                <a:solidFill>
                  <a:srgbClr val="C00000"/>
                </a:solidFill>
              </a:rPr>
              <a:t>Gimnazjalna wieża Babel</a:t>
            </a:r>
          </a:p>
          <a:p>
            <a:pPr marR="0" algn="ctr" eaLnBrk="1" hangingPunct="1"/>
            <a:r>
              <a:rPr lang="pl-PL" sz="2600" smtClean="0">
                <a:solidFill>
                  <a:srgbClr val="C00000"/>
                </a:solidFill>
              </a:rPr>
              <a:t>Zajęcia artystyczne i sportowe</a:t>
            </a:r>
          </a:p>
          <a:p>
            <a:pPr marR="0" algn="ctr" eaLnBrk="1" hangingPunct="1"/>
            <a:r>
              <a:rPr lang="pl-PL" sz="2600" smtClean="0">
                <a:solidFill>
                  <a:srgbClr val="C00000"/>
                </a:solidFill>
              </a:rPr>
              <a:t>Zajęcia wyrównawcze</a:t>
            </a:r>
          </a:p>
          <a:p>
            <a:pPr marR="0" algn="ctr" eaLnBrk="1" hangingPunct="1"/>
            <a:r>
              <a:rPr lang="pl-PL" sz="2600" smtClean="0">
                <a:solidFill>
                  <a:srgbClr val="C00000"/>
                </a:solidFill>
              </a:rPr>
              <a:t>Doradztwo edukacyjno-zawodowe</a:t>
            </a:r>
          </a:p>
        </p:txBody>
      </p:sp>
      <p:pic>
        <p:nvPicPr>
          <p:cNvPr id="45059" name="Picture 2" descr="http://sp33kielce.edu.pl/e107_images/custom/skul2_loga_in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33375"/>
            <a:ext cx="52006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 idx="4294967295"/>
          </p:nvPr>
        </p:nvSpPr>
        <p:spPr>
          <a:xfrm>
            <a:off x="1259632" y="0"/>
            <a:ext cx="6512768" cy="155679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dirty="0" smtClean="0"/>
              <a:t>Wycieczki w ramach projektu: 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w Sudetach zdobyliśmy Śnieżkę</a:t>
            </a:r>
            <a:endParaRPr lang="pl-PL" sz="2800" dirty="0"/>
          </a:p>
        </p:txBody>
      </p:sp>
      <p:pic>
        <p:nvPicPr>
          <p:cNvPr id="46082" name="Picture 2" descr="http://gimslupia.szkolnastrona.pl/thumbnail.php?f=files/pl/-dsc1568-%28kopiowanie%29-1351150374.jpg&amp;width=1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1484313"/>
            <a:ext cx="76962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2" descr="http://sp33kielce.edu.pl/e107_images/custom/skul2_loga_in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5838825"/>
            <a:ext cx="52006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1115616" y="333375"/>
            <a:ext cx="7056784" cy="1008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dirty="0" smtClean="0"/>
              <a:t>Wyjazd do Krakowa                                                        na Europejskie Dni Języków Obcych</a:t>
            </a:r>
            <a:endParaRPr lang="pl-PL" sz="2800" dirty="0"/>
          </a:p>
        </p:txBody>
      </p:sp>
      <p:pic>
        <p:nvPicPr>
          <p:cNvPr id="47106" name="Picture 2" descr="http://gimslupia.szkolnastrona.pl/thumbnail.php?f=files/pl/sdc11328-%28kopiowanie%29-1349085528.jpg&amp;width=1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268413"/>
            <a:ext cx="66246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2" descr="http://sp33kielce.edu.pl/e107_images/custom/skul2_loga_in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5838825"/>
            <a:ext cx="52006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2699792" y="188641"/>
            <a:ext cx="5832648" cy="7920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dirty="0" smtClean="0"/>
              <a:t>Wycieczka do teatru w Krakowie</a:t>
            </a:r>
            <a:endParaRPr lang="pl-PL" sz="2800" dirty="0"/>
          </a:p>
        </p:txBody>
      </p:sp>
      <p:pic>
        <p:nvPicPr>
          <p:cNvPr id="48130" name="Picture 2" descr="http://gimslupia.szkolnastrona.pl/thumbnail.php?f=files/pl/-dsc2892-%28kopiowanie%29-1354174439.jpg&amp;width=1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125538"/>
            <a:ext cx="66675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4" descr="http://gimslupia.szkolnastrona.pl/thumbnail.php?f=files/pl/-dsc3035-%28kopiowanie%29-1354177424.jpg&amp;width=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371975"/>
            <a:ext cx="442753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5" descr="C:\Users\admin\Desktop\Kraków 2012\_DSC3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1304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2" descr="http://sp33kielce.edu.pl/e107_images/custom/skul2_loga_inn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45125"/>
            <a:ext cx="52006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dirty="0" smtClean="0"/>
              <a:t>Wyjazd do Kopalni Srebra w Tarnowskich Górach</a:t>
            </a:r>
            <a:endParaRPr lang="pl-PL" sz="2800" dirty="0"/>
          </a:p>
        </p:txBody>
      </p:sp>
      <p:pic>
        <p:nvPicPr>
          <p:cNvPr id="49154" name="Picture 2" descr="http://gimslupia.szkolnastrona.pl/thumbnail.php?f=files/pl/-dsc2610-%28kopiowanie%29-1353322649.jpg&amp;width=1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41438"/>
            <a:ext cx="795178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2" descr="http://sp33kielce.edu.pl/e107_images/custom/skul2_loga_in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3350" y="5838825"/>
            <a:ext cx="52006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1187624" y="260648"/>
            <a:ext cx="6768752" cy="14398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dirty="0" smtClean="0"/>
              <a:t>Z wizytą w Planetarium w Chorzowie</a:t>
            </a:r>
            <a:endParaRPr lang="pl-PL" sz="2800" dirty="0"/>
          </a:p>
        </p:txBody>
      </p:sp>
      <p:pic>
        <p:nvPicPr>
          <p:cNvPr id="50178" name="Picture 2" descr="http://gimslupia.szkolnastrona.pl/thumbnail.php?f=files/pl/-dsc2690-%28kopiowanie%29-1353325183.jpg&amp;width=1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25" y="1557338"/>
            <a:ext cx="7642225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2" descr="http://sp33kielce.edu.pl/e107_images/custom/skul2_loga_in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3350" y="5838825"/>
            <a:ext cx="52006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2800" dirty="0" smtClean="0"/>
              <a:t>Wycieczka do Obserwatorium Astronomicznego w Niepołomicach</a:t>
            </a:r>
            <a:endParaRPr lang="pl-PL" sz="2800" dirty="0"/>
          </a:p>
        </p:txBody>
      </p:sp>
      <p:sp>
        <p:nvSpPr>
          <p:cNvPr id="51202" name="Podtytuł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pl-PL" smtClean="0"/>
          </a:p>
        </p:txBody>
      </p:sp>
      <p:pic>
        <p:nvPicPr>
          <p:cNvPr id="51203" name="Picture 2" descr="http://gimslupia.szkolnastrona.pl/thumbnail.php?f=files/pl/dscf4618-%28kopiowanie%29-1359540051.jpg&amp;width=1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28775"/>
            <a:ext cx="3192462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http://gimslupia.szkolnastrona.pl/thumbnail.php?f=files/pl/dscf4588-%28kopiowanie%29-1359539770.jpg&amp;width=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1113" y="1628775"/>
            <a:ext cx="5322887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2" descr="http://sp33kielce.edu.pl/e107_images/custom/skul2_loga_in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5838825"/>
            <a:ext cx="52006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C:\Users\admin\Desktop\Obóz narciarski - Białka Tatrzańska luty 2013\_DSC33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341438"/>
            <a:ext cx="7896225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259632" y="1"/>
            <a:ext cx="6768752" cy="1268759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dirty="0" smtClean="0"/>
              <a:t>Obóz narciarski</a:t>
            </a:r>
            <a:br>
              <a:rPr lang="pl-PL" sz="2800" dirty="0" smtClean="0"/>
            </a:br>
            <a:r>
              <a:rPr lang="pl-PL" sz="2800" dirty="0" smtClean="0"/>
              <a:t>Białka Tatrzańska 2013</a:t>
            </a:r>
            <a:endParaRPr lang="pl-PL" sz="2800" dirty="0"/>
          </a:p>
        </p:txBody>
      </p:sp>
      <p:sp>
        <p:nvSpPr>
          <p:cNvPr id="52227" name="Podtytuł 4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pl-PL" smtClean="0"/>
          </a:p>
        </p:txBody>
      </p:sp>
      <p:pic>
        <p:nvPicPr>
          <p:cNvPr id="52228" name="Picture 2" descr="http://sp33kielce.edu.pl/e107_images/custom/skul2_loga_in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5838825"/>
            <a:ext cx="52006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 idx="4294967295"/>
          </p:nvPr>
        </p:nvSpPr>
        <p:spPr>
          <a:xfrm>
            <a:off x="1475656" y="188641"/>
            <a:ext cx="6296744" cy="108012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dirty="0" smtClean="0"/>
              <a:t>Zajęcia integracyjne                                     w klasach pierwszych                         </a:t>
            </a:r>
            <a:endParaRPr lang="pl-PL" sz="2800" dirty="0"/>
          </a:p>
        </p:txBody>
      </p:sp>
      <p:pic>
        <p:nvPicPr>
          <p:cNvPr id="16386" name="Picture 2" descr="http://gimslupia.szkolnastrona.pl/thumbnail.php?f=files/pl/dsc01103-%28kopiowanie%29-1346838868.jpg&amp;width=1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57338"/>
            <a:ext cx="410527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http://gimslupia.szkolnastrona.pl/thumbnail.php?f=files/pl/dsc01095-%28kopiowanie%29-1346838605.jpg&amp;width=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0" y="1512888"/>
            <a:ext cx="4075113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http://gimslupia.szkolnastrona.pl/thumbnail.php?f=files/pl/dsc01125-%28kopiowanie%29-1346839308.jpg&amp;width=1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4005263"/>
            <a:ext cx="410527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http://gimslupia.szkolnastrona.pl/thumbnail.php?f=files/pl/dsc01130-%28kopiowanie%29-1346839397.jpg&amp;width=10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076700"/>
            <a:ext cx="39751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C:\Users\admin\Desktop\Obóz narciarski - Białka Tatrzańska luty 2013\_DSC34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60350"/>
            <a:ext cx="4352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3" descr="C:\Users\admin\Desktop\Obóz narciarski - Białka Tatrzańska luty 2013\_DSC33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43688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141663"/>
            <a:ext cx="4248150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141663"/>
            <a:ext cx="4248150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2" descr="http://sp33kielce.edu.pl/e107_images/custom/skul2_loga_inn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43350" y="5838825"/>
            <a:ext cx="52006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395536" y="188913"/>
            <a:ext cx="8029327" cy="1727200"/>
          </a:xfrm>
        </p:spPr>
        <p:txBody>
          <a:bodyPr/>
          <a:lstStyle/>
          <a:p>
            <a:pPr algn="ctr">
              <a:defRPr/>
            </a:pPr>
            <a:r>
              <a:rPr lang="pl-PL" sz="3200" dirty="0" smtClean="0"/>
              <a:t>Wojewódzki Konkurs Przedmiotowy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</a:rPr>
              <a:t>Do III etapu  zakwalifikowały się uczennice:</a:t>
            </a:r>
            <a:endParaRPr lang="pl-PL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4274" name="Podtytuł 2"/>
          <p:cNvSpPr>
            <a:spLocks noGrp="1"/>
          </p:cNvSpPr>
          <p:nvPr>
            <p:ph type="subTitle" idx="4294967295"/>
          </p:nvPr>
        </p:nvSpPr>
        <p:spPr>
          <a:xfrm>
            <a:off x="971550" y="2349500"/>
            <a:ext cx="6800850" cy="2462213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pl-PL" sz="2800" smtClean="0"/>
              <a:t> -</a:t>
            </a:r>
            <a:r>
              <a:rPr lang="pl-PL" sz="2800" b="1" smtClean="0"/>
              <a:t>z biologii : </a:t>
            </a:r>
            <a:r>
              <a:rPr lang="pl-PL" sz="2800" b="1" smtClean="0">
                <a:solidFill>
                  <a:srgbClr val="C00000"/>
                </a:solidFill>
              </a:rPr>
              <a:t>Marta Sobczyk - IIIb</a:t>
            </a:r>
          </a:p>
          <a:p>
            <a:pPr>
              <a:buFontTx/>
              <a:buChar char="-"/>
            </a:pPr>
            <a:endParaRPr lang="pl-PL" smtClean="0"/>
          </a:p>
          <a:p>
            <a:pPr>
              <a:buFontTx/>
              <a:buChar char="-"/>
            </a:pPr>
            <a:endParaRPr lang="pl-PL" smtClean="0"/>
          </a:p>
          <a:p>
            <a:pPr>
              <a:buFontTx/>
              <a:buChar char="-"/>
            </a:pPr>
            <a:endParaRPr lang="pl-PL" smtClean="0"/>
          </a:p>
          <a:p>
            <a:pPr>
              <a:buFont typeface="Wingdings 3" pitchFamily="18" charset="2"/>
              <a:buNone/>
            </a:pPr>
            <a:r>
              <a:rPr lang="pl-PL" sz="2800" smtClean="0"/>
              <a:t> - </a:t>
            </a:r>
            <a:r>
              <a:rPr lang="pl-PL" sz="2800" b="1" smtClean="0"/>
              <a:t>z geografii: </a:t>
            </a:r>
            <a:r>
              <a:rPr lang="pl-PL" sz="2800" b="1" smtClean="0">
                <a:solidFill>
                  <a:srgbClr val="C00000"/>
                </a:solidFill>
              </a:rPr>
              <a:t>Anna Ciosek - IIIc</a:t>
            </a:r>
          </a:p>
        </p:txBody>
      </p:sp>
      <p:pic>
        <p:nvPicPr>
          <p:cNvPr id="54275" name="Picture 4" descr="http://t3.gstatic.com/images?q=tbn:ANd9GcRJYzS4VqBvZVXDTdibbCdrD9zrtpDnZWmeu4jCySQth8UN-C0D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4292600"/>
            <a:ext cx="1752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6" descr="00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1628775"/>
            <a:ext cx="15843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967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dirty="0" smtClean="0"/>
              <a:t>Podsumowanie I semestru </a:t>
            </a:r>
            <a:br>
              <a:rPr lang="pl-PL" sz="2800" dirty="0" smtClean="0"/>
            </a:br>
            <a:r>
              <a:rPr lang="pl-PL" sz="2800" dirty="0" smtClean="0"/>
              <a:t>rok szkolny 2012/2013</a:t>
            </a:r>
            <a:endParaRPr lang="pl-PL" sz="2800" dirty="0"/>
          </a:p>
        </p:txBody>
      </p:sp>
      <p:sp>
        <p:nvSpPr>
          <p:cNvPr id="55298" name="Podtytuł 2"/>
          <p:cNvSpPr>
            <a:spLocks noGrp="1"/>
          </p:cNvSpPr>
          <p:nvPr>
            <p:ph type="subTitle" idx="1"/>
          </p:nvPr>
        </p:nvSpPr>
        <p:spPr>
          <a:xfrm>
            <a:off x="685800" y="1628775"/>
            <a:ext cx="7772400" cy="4464050"/>
          </a:xfrm>
        </p:spPr>
        <p:txBody>
          <a:bodyPr/>
          <a:lstStyle/>
          <a:p>
            <a:pPr marR="0" eaLnBrk="1" hangingPunct="1"/>
            <a:endParaRPr lang="pl-PL" smtClean="0"/>
          </a:p>
        </p:txBody>
      </p:sp>
      <p:graphicFrame>
        <p:nvGraphicFramePr>
          <p:cNvPr id="54311" name="Group 39"/>
          <p:cNvGraphicFramePr>
            <a:graphicFrameLocks noGrp="1"/>
          </p:cNvGraphicFramePr>
          <p:nvPr/>
        </p:nvGraphicFramePr>
        <p:xfrm>
          <a:off x="2268538" y="1196975"/>
          <a:ext cx="4537075" cy="5472113"/>
        </p:xfrm>
        <a:graphic>
          <a:graphicData uri="http://schemas.openxmlformats.org/drawingml/2006/table">
            <a:tbl>
              <a:tblPr/>
              <a:tblGrid>
                <a:gridCol w="2117725"/>
                <a:gridCol w="2419350"/>
              </a:tblGrid>
              <a:tr h="5472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Klasa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Średnia klasy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72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Ia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5472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Ib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5472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Ic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5472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IIa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5472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IIb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5472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IIc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5472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IIIa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5472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IIIb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3,59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5472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IIIc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206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dirty="0" smtClean="0"/>
              <a:t>Najlepsi  uczniowie w szkole:</a:t>
            </a:r>
            <a:endParaRPr lang="pl-PL" sz="2800" dirty="0"/>
          </a:p>
        </p:txBody>
      </p:sp>
      <p:sp>
        <p:nvSpPr>
          <p:cNvPr id="56322" name="Podtytuł 4"/>
          <p:cNvSpPr>
            <a:spLocks noGrp="1"/>
          </p:cNvSpPr>
          <p:nvPr>
            <p:ph type="subTitle" idx="1"/>
          </p:nvPr>
        </p:nvSpPr>
        <p:spPr>
          <a:xfrm>
            <a:off x="685800" y="1268413"/>
            <a:ext cx="7772400" cy="4897437"/>
          </a:xfrm>
        </p:spPr>
        <p:txBody>
          <a:bodyPr/>
          <a:lstStyle/>
          <a:p>
            <a:pPr marR="0" eaLnBrk="1" hangingPunct="1"/>
            <a:endParaRPr lang="pl-PL" smtClean="0"/>
          </a:p>
        </p:txBody>
      </p:sp>
      <p:graphicFrame>
        <p:nvGraphicFramePr>
          <p:cNvPr id="55365" name="Group 69"/>
          <p:cNvGraphicFramePr>
            <a:graphicFrameLocks noGrp="1"/>
          </p:cNvGraphicFramePr>
          <p:nvPr/>
        </p:nvGraphicFramePr>
        <p:xfrm>
          <a:off x="971550" y="620713"/>
          <a:ext cx="7129463" cy="6237287"/>
        </p:xfrm>
        <a:graphic>
          <a:graphicData uri="http://schemas.openxmlformats.org/drawingml/2006/table">
            <a:tbl>
              <a:tblPr/>
              <a:tblGrid>
                <a:gridCol w="2736354"/>
                <a:gridCol w="2016621"/>
                <a:gridCol w="2376488"/>
              </a:tblGrid>
              <a:tr h="839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Imię i nazwisko ucznia/uczennicy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Klasa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Średnia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7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Marta Sobczyk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IIIb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5,13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487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Karolina Łata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IIIc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487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Paulina Bratek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IIb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487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Katarzyna </a:t>
                      </a: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Prusek</a:t>
                      </a:r>
                      <a:endParaRPr kumimoji="0" 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487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Szczepan Pośpiech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522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Damian </a:t>
                      </a: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Warot</a:t>
                      </a:r>
                      <a:endParaRPr kumimoji="0" 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487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Anna Ciosek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IIIc</a:t>
                      </a:r>
                      <a:endParaRPr kumimoji="0" 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487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Monika Kasperczyk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IIIb</a:t>
                      </a:r>
                      <a:endParaRPr kumimoji="0" 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487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Paweł </a:t>
                      </a: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Pechta</a:t>
                      </a:r>
                      <a:endParaRPr kumimoji="0" 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Ia</a:t>
                      </a:r>
                      <a:endParaRPr kumimoji="0" 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487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Michał Stępień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Ic</a:t>
                      </a:r>
                      <a:endParaRPr kumimoji="0" 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487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Justyna Zdańska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IIIb</a:t>
                      </a:r>
                      <a:endParaRPr kumimoji="0" 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68313" y="981075"/>
          <a:ext cx="8229600" cy="5321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351"/>
                <a:gridCol w="5688632"/>
                <a:gridCol w="1461617"/>
              </a:tblGrid>
              <a:tr h="504056">
                <a:tc>
                  <a:txBody>
                    <a:bodyPr/>
                    <a:lstStyle/>
                    <a:p>
                      <a:r>
                        <a:rPr lang="pl-PL" sz="2400" dirty="0" smtClean="0">
                          <a:latin typeface="Arial" pitchFamily="34" charset="0"/>
                          <a:cs typeface="Arial" pitchFamily="34" charset="0"/>
                        </a:rPr>
                        <a:t>Klasa</a:t>
                      </a:r>
                      <a:endParaRPr lang="pl-PL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latin typeface="Arial" pitchFamily="34" charset="0"/>
                          <a:cs typeface="Arial" pitchFamily="34" charset="0"/>
                        </a:rPr>
                        <a:t>Imię i nazwisko ucznia/uczennicy</a:t>
                      </a:r>
                      <a:endParaRPr lang="pl-PL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>
                          <a:latin typeface="Arial" pitchFamily="34" charset="0"/>
                          <a:cs typeface="Arial" pitchFamily="34" charset="0"/>
                        </a:rPr>
                        <a:t>Średnia</a:t>
                      </a:r>
                      <a:endParaRPr lang="pl-PL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442694">
                <a:tc>
                  <a:txBody>
                    <a:bodyPr/>
                    <a:lstStyle/>
                    <a:p>
                      <a:pPr algn="ctr"/>
                      <a:endParaRPr lang="pl-PL" sz="2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pl-PL" sz="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l-PL" sz="2400" b="1" dirty="0" err="1" smtClean="0">
                          <a:latin typeface="Arial" pitchFamily="34" charset="0"/>
                          <a:cs typeface="Arial" pitchFamily="34" charset="0"/>
                        </a:rPr>
                        <a:t>Ia</a:t>
                      </a:r>
                      <a:endParaRPr lang="pl-PL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pl-PL" sz="2400" b="0" dirty="0" smtClean="0">
                          <a:latin typeface="Arial" pitchFamily="34" charset="0"/>
                          <a:cs typeface="Arial" pitchFamily="34" charset="0"/>
                        </a:rPr>
                        <a:t>Paweł </a:t>
                      </a:r>
                      <a:r>
                        <a:rPr lang="pl-PL" sz="2400" b="0" dirty="0" err="1" smtClean="0">
                          <a:latin typeface="Arial" pitchFamily="34" charset="0"/>
                          <a:cs typeface="Arial" pitchFamily="34" charset="0"/>
                        </a:rPr>
                        <a:t>Pechta</a:t>
                      </a:r>
                      <a:endParaRPr lang="pl-PL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pl-PL" sz="2400" b="0" dirty="0" smtClean="0">
                          <a:latin typeface="Arial" pitchFamily="34" charset="0"/>
                          <a:cs typeface="Arial" pitchFamily="34" charset="0"/>
                        </a:rPr>
                        <a:t>Konrad Skutnik</a:t>
                      </a:r>
                    </a:p>
                    <a:p>
                      <a:r>
                        <a:rPr lang="pl-PL" sz="2400" b="0" dirty="0" smtClean="0">
                          <a:latin typeface="Arial" pitchFamily="34" charset="0"/>
                          <a:cs typeface="Arial" pitchFamily="34" charset="0"/>
                        </a:rPr>
                        <a:t>Paweł</a:t>
                      </a:r>
                      <a:r>
                        <a:rPr lang="pl-PL" sz="2400" b="0" baseline="0" dirty="0" smtClean="0">
                          <a:latin typeface="Arial" pitchFamily="34" charset="0"/>
                          <a:cs typeface="Arial" pitchFamily="34" charset="0"/>
                        </a:rPr>
                        <a:t> Pasek</a:t>
                      </a:r>
                      <a:endParaRPr lang="pl-PL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l-PL" sz="2400" b="1" dirty="0" smtClean="0">
                          <a:latin typeface="Arial" pitchFamily="34" charset="0"/>
                          <a:cs typeface="Arial" pitchFamily="34" charset="0"/>
                        </a:rPr>
                        <a:t>4,50</a:t>
                      </a:r>
                    </a:p>
                    <a:p>
                      <a:pPr algn="ctr"/>
                      <a:r>
                        <a:rPr lang="pl-PL" sz="2400" b="1" dirty="0" smtClean="0">
                          <a:latin typeface="Arial" pitchFamily="34" charset="0"/>
                          <a:cs typeface="Arial" pitchFamily="34" charset="0"/>
                        </a:rPr>
                        <a:t>4,36</a:t>
                      </a:r>
                    </a:p>
                    <a:p>
                      <a:pPr algn="ctr"/>
                      <a:r>
                        <a:rPr lang="pl-PL" sz="2400" b="1" dirty="0" smtClean="0">
                          <a:latin typeface="Arial" pitchFamily="34" charset="0"/>
                          <a:cs typeface="Arial" pitchFamily="34" charset="0"/>
                        </a:rPr>
                        <a:t>4,14</a:t>
                      </a:r>
                      <a:endParaRPr lang="pl-PL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09886">
                <a:tc>
                  <a:txBody>
                    <a:bodyPr/>
                    <a:lstStyle/>
                    <a:p>
                      <a:pPr algn="ctr"/>
                      <a:endParaRPr lang="pl-PL" sz="2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l-PL" sz="2400" b="1" dirty="0" err="1" smtClean="0">
                          <a:latin typeface="Arial" pitchFamily="34" charset="0"/>
                          <a:cs typeface="Arial" pitchFamily="34" charset="0"/>
                        </a:rPr>
                        <a:t>Ib</a:t>
                      </a:r>
                      <a:endParaRPr lang="pl-PL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pl-PL" sz="2400" b="0" dirty="0" smtClean="0">
                          <a:latin typeface="Arial" pitchFamily="34" charset="0"/>
                          <a:cs typeface="Arial" pitchFamily="34" charset="0"/>
                        </a:rPr>
                        <a:t>Paulina Nowakowska</a:t>
                      </a:r>
                    </a:p>
                    <a:p>
                      <a:r>
                        <a:rPr lang="pl-PL" sz="2400" b="0" dirty="0" smtClean="0">
                          <a:latin typeface="Arial" pitchFamily="34" charset="0"/>
                          <a:cs typeface="Arial" pitchFamily="34" charset="0"/>
                        </a:rPr>
                        <a:t>Tomasz Kubacki</a:t>
                      </a:r>
                      <a:endParaRPr lang="pl-PL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l-PL" sz="2400" b="1" dirty="0" smtClean="0">
                          <a:latin typeface="Arial" pitchFamily="34" charset="0"/>
                          <a:cs typeface="Arial" pitchFamily="34" charset="0"/>
                        </a:rPr>
                        <a:t>4,15 </a:t>
                      </a:r>
                    </a:p>
                    <a:p>
                      <a:pPr algn="ctr"/>
                      <a:r>
                        <a:rPr lang="pl-PL" sz="2400" b="1" dirty="0" smtClean="0">
                          <a:latin typeface="Arial" pitchFamily="34" charset="0"/>
                          <a:cs typeface="Arial" pitchFamily="34" charset="0"/>
                        </a:rPr>
                        <a:t>4,15</a:t>
                      </a:r>
                      <a:endParaRPr lang="pl-PL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308311">
                <a:tc>
                  <a:txBody>
                    <a:bodyPr/>
                    <a:lstStyle/>
                    <a:p>
                      <a:pPr algn="ctr"/>
                      <a:endParaRPr lang="pl-PL" sz="2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pl-PL" sz="2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pl-PL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l-PL" sz="2400" b="1" dirty="0" err="1" smtClean="0">
                          <a:latin typeface="Arial" pitchFamily="34" charset="0"/>
                          <a:cs typeface="Arial" pitchFamily="34" charset="0"/>
                        </a:rPr>
                        <a:t>Ic</a:t>
                      </a:r>
                      <a:endParaRPr lang="pl-PL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pl-PL" sz="2400" b="0" dirty="0" smtClean="0">
                          <a:latin typeface="Arial" pitchFamily="34" charset="0"/>
                          <a:cs typeface="Arial" pitchFamily="34" charset="0"/>
                        </a:rPr>
                        <a:t>Szczepan Pośpiech</a:t>
                      </a:r>
                    </a:p>
                    <a:p>
                      <a:r>
                        <a:rPr lang="pl-PL" sz="2400" b="0" dirty="0" smtClean="0">
                          <a:latin typeface="Arial" pitchFamily="34" charset="0"/>
                          <a:cs typeface="Arial" pitchFamily="34" charset="0"/>
                        </a:rPr>
                        <a:t>Damian </a:t>
                      </a:r>
                      <a:r>
                        <a:rPr lang="pl-PL" sz="2400" b="0" dirty="0" err="1" smtClean="0">
                          <a:latin typeface="Arial" pitchFamily="34" charset="0"/>
                          <a:cs typeface="Arial" pitchFamily="34" charset="0"/>
                        </a:rPr>
                        <a:t>Warot</a:t>
                      </a:r>
                      <a:endParaRPr lang="pl-PL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pl-PL" sz="2400" b="0" dirty="0" smtClean="0">
                          <a:latin typeface="Arial" pitchFamily="34" charset="0"/>
                          <a:cs typeface="Arial" pitchFamily="34" charset="0"/>
                        </a:rPr>
                        <a:t>Michał Stępień</a:t>
                      </a:r>
                    </a:p>
                    <a:p>
                      <a:r>
                        <a:rPr lang="pl-PL" sz="2400" b="0" dirty="0" smtClean="0">
                          <a:latin typeface="Arial" pitchFamily="34" charset="0"/>
                          <a:cs typeface="Arial" pitchFamily="34" charset="0"/>
                        </a:rPr>
                        <a:t>Wiktoria </a:t>
                      </a:r>
                      <a:r>
                        <a:rPr lang="pl-PL" sz="2400" b="0" dirty="0" err="1" smtClean="0">
                          <a:latin typeface="Arial" pitchFamily="34" charset="0"/>
                          <a:cs typeface="Arial" pitchFamily="34" charset="0"/>
                        </a:rPr>
                        <a:t>Jakubska</a:t>
                      </a:r>
                      <a:endParaRPr lang="pl-PL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pl-PL" sz="2400" b="0" dirty="0" smtClean="0">
                          <a:latin typeface="Arial" pitchFamily="34" charset="0"/>
                          <a:cs typeface="Arial" pitchFamily="34" charset="0"/>
                        </a:rPr>
                        <a:t>Marlena Łęcka</a:t>
                      </a:r>
                      <a:endParaRPr lang="pl-PL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l-PL" sz="2400" b="1" dirty="0" smtClean="0">
                          <a:latin typeface="Arial" pitchFamily="34" charset="0"/>
                          <a:cs typeface="Arial" pitchFamily="34" charset="0"/>
                        </a:rPr>
                        <a:t>4,64</a:t>
                      </a:r>
                    </a:p>
                    <a:p>
                      <a:pPr algn="ctr"/>
                      <a:r>
                        <a:rPr lang="pl-PL" sz="2400" b="1" dirty="0" smtClean="0">
                          <a:latin typeface="Arial" pitchFamily="34" charset="0"/>
                          <a:cs typeface="Arial" pitchFamily="34" charset="0"/>
                        </a:rPr>
                        <a:t>4,64</a:t>
                      </a:r>
                    </a:p>
                    <a:p>
                      <a:pPr algn="ctr"/>
                      <a:r>
                        <a:rPr lang="pl-PL" sz="2400" b="1" dirty="0" smtClean="0">
                          <a:latin typeface="Arial" pitchFamily="34" charset="0"/>
                          <a:cs typeface="Arial" pitchFamily="34" charset="0"/>
                        </a:rPr>
                        <a:t>4,50</a:t>
                      </a:r>
                    </a:p>
                    <a:p>
                      <a:pPr algn="ctr"/>
                      <a:r>
                        <a:rPr lang="pl-PL" sz="2400" b="1" dirty="0" smtClean="0">
                          <a:latin typeface="Arial" pitchFamily="34" charset="0"/>
                          <a:cs typeface="Arial" pitchFamily="34" charset="0"/>
                        </a:rPr>
                        <a:t>4,29</a:t>
                      </a:r>
                    </a:p>
                    <a:p>
                      <a:pPr algn="ctr"/>
                      <a:r>
                        <a:rPr lang="pl-PL" sz="2400" b="1" dirty="0" smtClean="0">
                          <a:latin typeface="Arial" pitchFamily="34" charset="0"/>
                          <a:cs typeface="Arial" pitchFamily="34" charset="0"/>
                        </a:rPr>
                        <a:t>4,07</a:t>
                      </a:r>
                      <a:endParaRPr lang="pl-PL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ctr">
              <a:defRPr/>
            </a:pPr>
            <a:r>
              <a:rPr lang="pl-PL" sz="2800" dirty="0" smtClean="0"/>
              <a:t>Najlepsi uczniowie według klas: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765175"/>
          <a:ext cx="8229600" cy="5721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80"/>
                <a:gridCol w="5400600"/>
                <a:gridCol w="1594520"/>
              </a:tblGrid>
              <a:tr h="5760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>
                          <a:latin typeface="Arial" pitchFamily="34" charset="0"/>
                          <a:cs typeface="Arial" pitchFamily="34" charset="0"/>
                        </a:rPr>
                        <a:t>Klasa</a:t>
                      </a:r>
                    </a:p>
                    <a:p>
                      <a:pPr algn="ctr"/>
                      <a:endParaRPr lang="pl-PL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>
                          <a:latin typeface="Arial" pitchFamily="34" charset="0"/>
                          <a:cs typeface="Arial" pitchFamily="34" charset="0"/>
                        </a:rPr>
                        <a:t>Imię i nazwisko ucznia/uczennicy</a:t>
                      </a:r>
                    </a:p>
                    <a:p>
                      <a:pPr algn="ctr"/>
                      <a:endParaRPr lang="pl-PL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>
                          <a:latin typeface="Arial" pitchFamily="34" charset="0"/>
                          <a:cs typeface="Arial" pitchFamily="34" charset="0"/>
                        </a:rPr>
                        <a:t>Średnia</a:t>
                      </a:r>
                    </a:p>
                    <a:p>
                      <a:endParaRPr lang="pl-PL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47589">
                <a:tc>
                  <a:txBody>
                    <a:bodyPr/>
                    <a:lstStyle/>
                    <a:p>
                      <a:pPr algn="ctr"/>
                      <a:endParaRPr lang="pl-PL" sz="2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l-PL" sz="2400" b="1" dirty="0" err="1" smtClean="0">
                          <a:latin typeface="Arial" pitchFamily="34" charset="0"/>
                          <a:cs typeface="Arial" pitchFamily="34" charset="0"/>
                        </a:rPr>
                        <a:t>IIa</a:t>
                      </a:r>
                      <a:endParaRPr lang="pl-PL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pl-PL" sz="2400" dirty="0" smtClean="0">
                          <a:latin typeface="Arial" pitchFamily="34" charset="0"/>
                          <a:cs typeface="Arial" pitchFamily="34" charset="0"/>
                        </a:rPr>
                        <a:t>Katarzyna </a:t>
                      </a:r>
                      <a:r>
                        <a:rPr lang="pl-PL" sz="2400" dirty="0" err="1" smtClean="0">
                          <a:latin typeface="Arial" pitchFamily="34" charset="0"/>
                          <a:cs typeface="Arial" pitchFamily="34" charset="0"/>
                        </a:rPr>
                        <a:t>Prusek</a:t>
                      </a:r>
                      <a:endParaRPr lang="pl-PL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pl-PL" sz="2400" dirty="0" smtClean="0">
                          <a:latin typeface="Arial" pitchFamily="34" charset="0"/>
                          <a:cs typeface="Arial" pitchFamily="34" charset="0"/>
                        </a:rPr>
                        <a:t>Katarzyna </a:t>
                      </a:r>
                      <a:r>
                        <a:rPr lang="pl-PL" sz="2400" dirty="0" err="1" smtClean="0">
                          <a:latin typeface="Arial" pitchFamily="34" charset="0"/>
                          <a:cs typeface="Arial" pitchFamily="34" charset="0"/>
                        </a:rPr>
                        <a:t>Miśtal</a:t>
                      </a:r>
                      <a:endParaRPr lang="pl-PL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l-PL" sz="2400" b="1" dirty="0" smtClean="0">
                          <a:latin typeface="Arial" pitchFamily="34" charset="0"/>
                          <a:cs typeface="Arial" pitchFamily="34" charset="0"/>
                        </a:rPr>
                        <a:t>4,73</a:t>
                      </a:r>
                    </a:p>
                    <a:p>
                      <a:pPr algn="ctr"/>
                      <a:r>
                        <a:rPr lang="pl-PL" sz="2400" b="1" dirty="0" smtClean="0">
                          <a:latin typeface="Arial" pitchFamily="34" charset="0"/>
                          <a:cs typeface="Arial" pitchFamily="34" charset="0"/>
                        </a:rPr>
                        <a:t>4,33</a:t>
                      </a:r>
                      <a:endParaRPr lang="pl-PL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789890">
                <a:tc>
                  <a:txBody>
                    <a:bodyPr/>
                    <a:lstStyle/>
                    <a:p>
                      <a:pPr algn="ctr"/>
                      <a:endParaRPr lang="pl-PL" sz="2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pl-PL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l-PL" sz="2400" b="1" dirty="0" err="1" smtClean="0">
                          <a:latin typeface="Arial" pitchFamily="34" charset="0"/>
                          <a:cs typeface="Arial" pitchFamily="34" charset="0"/>
                        </a:rPr>
                        <a:t>IIb</a:t>
                      </a:r>
                      <a:endParaRPr lang="pl-PL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pl-PL" sz="2400" dirty="0" smtClean="0">
                          <a:latin typeface="Arial" pitchFamily="34" charset="0"/>
                          <a:cs typeface="Arial" pitchFamily="34" charset="0"/>
                        </a:rPr>
                        <a:t>Paulina Bratek</a:t>
                      </a:r>
                    </a:p>
                    <a:p>
                      <a:r>
                        <a:rPr lang="pl-PL" sz="2400" dirty="0" smtClean="0">
                          <a:latin typeface="Arial" pitchFamily="34" charset="0"/>
                          <a:cs typeface="Arial" pitchFamily="34" charset="0"/>
                        </a:rPr>
                        <a:t>Paulina</a:t>
                      </a:r>
                      <a:r>
                        <a:rPr lang="pl-PL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Trzeszkowska</a:t>
                      </a:r>
                      <a:endParaRPr lang="pl-PL" sz="24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pl-PL" sz="2400" baseline="0" dirty="0" smtClean="0">
                          <a:latin typeface="Arial" pitchFamily="34" charset="0"/>
                          <a:cs typeface="Arial" pitchFamily="34" charset="0"/>
                        </a:rPr>
                        <a:t>Patryk Raczyński</a:t>
                      </a:r>
                    </a:p>
                    <a:p>
                      <a:r>
                        <a:rPr lang="pl-PL" sz="2400" baseline="0" dirty="0" smtClean="0">
                          <a:latin typeface="Arial" pitchFamily="34" charset="0"/>
                          <a:cs typeface="Arial" pitchFamily="34" charset="0"/>
                        </a:rPr>
                        <a:t>Marcin Kaliński</a:t>
                      </a:r>
                      <a:endParaRPr lang="pl-PL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l-PL" sz="2400" b="1" dirty="0" smtClean="0">
                          <a:latin typeface="Arial" pitchFamily="34" charset="0"/>
                          <a:cs typeface="Arial" pitchFamily="34" charset="0"/>
                        </a:rPr>
                        <a:t>4,80</a:t>
                      </a:r>
                    </a:p>
                    <a:p>
                      <a:pPr algn="ctr"/>
                      <a:r>
                        <a:rPr lang="pl-PL" sz="2400" b="1" dirty="0" smtClean="0">
                          <a:latin typeface="Arial" pitchFamily="34" charset="0"/>
                          <a:cs typeface="Arial" pitchFamily="34" charset="0"/>
                        </a:rPr>
                        <a:t>4,33</a:t>
                      </a:r>
                    </a:p>
                    <a:p>
                      <a:pPr algn="ctr"/>
                      <a:r>
                        <a:rPr lang="pl-PL" sz="2400" b="1" dirty="0" smtClean="0">
                          <a:latin typeface="Arial" pitchFamily="34" charset="0"/>
                          <a:cs typeface="Arial" pitchFamily="34" charset="0"/>
                        </a:rPr>
                        <a:t>4,13</a:t>
                      </a:r>
                    </a:p>
                    <a:p>
                      <a:pPr algn="ctr"/>
                      <a:r>
                        <a:rPr lang="pl-PL" sz="2400" b="1" dirty="0" smtClean="0">
                          <a:latin typeface="Arial" pitchFamily="34" charset="0"/>
                          <a:cs typeface="Arial" pitchFamily="34" charset="0"/>
                        </a:rPr>
                        <a:t>4,07</a:t>
                      </a:r>
                      <a:endParaRPr lang="pl-PL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789890">
                <a:tc>
                  <a:txBody>
                    <a:bodyPr/>
                    <a:lstStyle/>
                    <a:p>
                      <a:pPr algn="ctr"/>
                      <a:endParaRPr lang="pl-PL" sz="2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pl-PL" sz="2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l-PL" sz="2400" b="1" dirty="0" err="1" smtClean="0">
                          <a:latin typeface="Arial" pitchFamily="34" charset="0"/>
                          <a:cs typeface="Arial" pitchFamily="34" charset="0"/>
                        </a:rPr>
                        <a:t>IIc</a:t>
                      </a:r>
                      <a:endParaRPr lang="pl-PL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pl-PL" sz="2400" dirty="0" smtClean="0">
                          <a:latin typeface="Arial" pitchFamily="34" charset="0"/>
                          <a:cs typeface="Arial" pitchFamily="34" charset="0"/>
                        </a:rPr>
                        <a:t>Bartłomiej Kowalik</a:t>
                      </a:r>
                    </a:p>
                    <a:p>
                      <a:r>
                        <a:rPr lang="pl-PL" sz="2400" dirty="0" smtClean="0">
                          <a:latin typeface="Arial" pitchFamily="34" charset="0"/>
                          <a:cs typeface="Arial" pitchFamily="34" charset="0"/>
                        </a:rPr>
                        <a:t>Alicja Konieczna</a:t>
                      </a:r>
                    </a:p>
                    <a:p>
                      <a:r>
                        <a:rPr lang="pl-PL" sz="2400" dirty="0" smtClean="0">
                          <a:latin typeface="Arial" pitchFamily="34" charset="0"/>
                          <a:cs typeface="Arial" pitchFamily="34" charset="0"/>
                        </a:rPr>
                        <a:t>Karol Sobczyk</a:t>
                      </a:r>
                    </a:p>
                    <a:p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l-PL" sz="2400" b="1" dirty="0" smtClean="0">
                          <a:latin typeface="Arial" pitchFamily="34" charset="0"/>
                          <a:cs typeface="Arial" pitchFamily="34" charset="0"/>
                        </a:rPr>
                        <a:t>4,40 </a:t>
                      </a:r>
                    </a:p>
                    <a:p>
                      <a:pPr algn="ctr"/>
                      <a:r>
                        <a:rPr lang="pl-PL" sz="2400" b="1" dirty="0" smtClean="0">
                          <a:latin typeface="Arial" pitchFamily="34" charset="0"/>
                          <a:cs typeface="Arial" pitchFamily="34" charset="0"/>
                        </a:rPr>
                        <a:t>4,33</a:t>
                      </a:r>
                    </a:p>
                    <a:p>
                      <a:pPr algn="ctr"/>
                      <a:r>
                        <a:rPr lang="pl-PL" sz="2400" b="1" dirty="0" smtClean="0">
                          <a:latin typeface="Arial" pitchFamily="34" charset="0"/>
                          <a:cs typeface="Arial" pitchFamily="34" charset="0"/>
                        </a:rPr>
                        <a:t>4,33</a:t>
                      </a:r>
                      <a:endParaRPr lang="pl-PL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512168"/>
          </a:xfrm>
        </p:spPr>
        <p:txBody>
          <a:bodyPr/>
          <a:lstStyle/>
          <a:p>
            <a:pPr algn="ctr">
              <a:defRPr/>
            </a:pPr>
            <a:r>
              <a:rPr lang="pl-PL" sz="2800" dirty="0" smtClean="0"/>
              <a:t>Najlepsi uczniowie według klas: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549275"/>
          <a:ext cx="8229600" cy="6278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488"/>
                <a:gridCol w="5472608"/>
                <a:gridCol w="1450504"/>
              </a:tblGrid>
              <a:tr h="7644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 smtClean="0"/>
                        <a:t>Klasa</a:t>
                      </a:r>
                    </a:p>
                    <a:p>
                      <a:pPr algn="ctr"/>
                      <a:endParaRPr lang="pl-P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 smtClean="0"/>
                        <a:t>Imię i nazwisko ucznia/uczennicy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 smtClean="0"/>
                        <a:t>Średnia</a:t>
                      </a:r>
                    </a:p>
                    <a:p>
                      <a:pPr algn="ctr"/>
                      <a:endParaRPr lang="pl-PL" sz="2400" b="1" dirty="0"/>
                    </a:p>
                  </a:txBody>
                  <a:tcPr/>
                </a:tc>
              </a:tr>
              <a:tr h="1217495">
                <a:tc>
                  <a:txBody>
                    <a:bodyPr/>
                    <a:lstStyle/>
                    <a:p>
                      <a:pPr algn="ctr"/>
                      <a:endParaRPr lang="pl-PL" sz="2400" b="1" dirty="0" smtClean="0"/>
                    </a:p>
                    <a:p>
                      <a:pPr algn="ctr"/>
                      <a:r>
                        <a:rPr lang="pl-PL" sz="2400" b="1" dirty="0" err="1" smtClean="0"/>
                        <a:t>IIIa</a:t>
                      </a:r>
                      <a:endParaRPr lang="pl-P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b="0" dirty="0" smtClean="0"/>
                        <a:t>Damian</a:t>
                      </a:r>
                      <a:r>
                        <a:rPr lang="pl-PL" sz="2000" b="0" baseline="0" dirty="0" smtClean="0"/>
                        <a:t> Błaszczyk</a:t>
                      </a:r>
                    </a:p>
                    <a:p>
                      <a:pPr algn="l"/>
                      <a:r>
                        <a:rPr lang="pl-PL" sz="2000" b="0" baseline="0" dirty="0" smtClean="0">
                          <a:solidFill>
                            <a:srgbClr val="0070C0"/>
                          </a:solidFill>
                        </a:rPr>
                        <a:t>Kamila Błaszczyk</a:t>
                      </a:r>
                    </a:p>
                    <a:p>
                      <a:pPr algn="l"/>
                      <a:r>
                        <a:rPr lang="pl-PL" sz="2000" b="0" baseline="0" dirty="0" smtClean="0"/>
                        <a:t>Daria Szewczyk</a:t>
                      </a:r>
                    </a:p>
                    <a:p>
                      <a:pPr algn="l"/>
                      <a:r>
                        <a:rPr lang="pl-PL" sz="2000" b="0" baseline="0" dirty="0" smtClean="0">
                          <a:solidFill>
                            <a:srgbClr val="0070C0"/>
                          </a:solidFill>
                        </a:rPr>
                        <a:t>Katarzyna Bukowska</a:t>
                      </a:r>
                      <a:endParaRPr lang="pl-PL" sz="20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4,33</a:t>
                      </a:r>
                    </a:p>
                    <a:p>
                      <a:pPr algn="ctr"/>
                      <a:r>
                        <a:rPr lang="pl-PL" sz="2000" b="1" dirty="0" smtClean="0">
                          <a:solidFill>
                            <a:srgbClr val="0070C0"/>
                          </a:solidFill>
                        </a:rPr>
                        <a:t>4,27</a:t>
                      </a:r>
                    </a:p>
                    <a:p>
                      <a:pPr algn="ctr"/>
                      <a:r>
                        <a:rPr lang="pl-PL" sz="2000" b="1" dirty="0" smtClean="0"/>
                        <a:t>4,20</a:t>
                      </a:r>
                    </a:p>
                    <a:p>
                      <a:pPr algn="ctr"/>
                      <a:r>
                        <a:rPr lang="pl-PL" sz="2000" b="1" dirty="0" smtClean="0">
                          <a:solidFill>
                            <a:srgbClr val="0070C0"/>
                          </a:solidFill>
                        </a:rPr>
                        <a:t>4,20</a:t>
                      </a:r>
                      <a:endParaRPr lang="pl-PL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2633186">
                <a:tc>
                  <a:txBody>
                    <a:bodyPr/>
                    <a:lstStyle/>
                    <a:p>
                      <a:pPr algn="ctr"/>
                      <a:endParaRPr lang="pl-PL" sz="2400" b="1" dirty="0" smtClean="0"/>
                    </a:p>
                    <a:p>
                      <a:pPr algn="ctr"/>
                      <a:endParaRPr lang="pl-PL" sz="2400" b="1" dirty="0" smtClean="0"/>
                    </a:p>
                    <a:p>
                      <a:pPr algn="ctr"/>
                      <a:endParaRPr lang="pl-PL" sz="2400" b="1" dirty="0" smtClean="0"/>
                    </a:p>
                    <a:p>
                      <a:pPr algn="ctr"/>
                      <a:r>
                        <a:rPr lang="pl-PL" sz="2400" b="1" dirty="0" err="1" smtClean="0"/>
                        <a:t>IIIb</a:t>
                      </a:r>
                      <a:endParaRPr lang="pl-P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b="0" dirty="0" smtClean="0"/>
                        <a:t>Marta Sobczyk</a:t>
                      </a:r>
                    </a:p>
                    <a:p>
                      <a:pPr algn="l"/>
                      <a:r>
                        <a:rPr lang="pl-PL" sz="20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Monika Kasperczyk</a:t>
                      </a:r>
                    </a:p>
                    <a:p>
                      <a:pPr algn="l"/>
                      <a:r>
                        <a:rPr lang="pl-PL" sz="2000" b="0" dirty="0" smtClean="0"/>
                        <a:t>Justyna Zdańska </a:t>
                      </a:r>
                    </a:p>
                    <a:p>
                      <a:pPr algn="l"/>
                      <a:r>
                        <a:rPr lang="pl-PL" sz="20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Roksana </a:t>
                      </a:r>
                      <a:r>
                        <a:rPr lang="pl-PL" sz="2000" b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Dłużniak</a:t>
                      </a:r>
                      <a:endParaRPr lang="pl-PL" sz="2000" b="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pl-PL" sz="2000" b="0" dirty="0" smtClean="0"/>
                        <a:t>Anna Kuleta</a:t>
                      </a:r>
                    </a:p>
                    <a:p>
                      <a:pPr algn="l"/>
                      <a:r>
                        <a:rPr lang="pl-PL" sz="20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Ewelina</a:t>
                      </a:r>
                      <a:r>
                        <a:rPr lang="pl-PL" sz="20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Bratek</a:t>
                      </a:r>
                    </a:p>
                    <a:p>
                      <a:pPr algn="l"/>
                      <a:r>
                        <a:rPr lang="pl-PL" sz="2000" b="0" baseline="0" dirty="0" smtClean="0"/>
                        <a:t>Sylwia Wylot</a:t>
                      </a:r>
                    </a:p>
                    <a:p>
                      <a:pPr algn="l"/>
                      <a:r>
                        <a:rPr lang="pl-PL" sz="20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Justyna Wcisło</a:t>
                      </a:r>
                    </a:p>
                    <a:p>
                      <a:pPr algn="l"/>
                      <a:r>
                        <a:rPr lang="pl-PL" sz="2000" b="0" baseline="0" dirty="0" smtClean="0"/>
                        <a:t>Karolina Anna Nowak</a:t>
                      </a:r>
                      <a:endParaRPr lang="pl-PL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5,13</a:t>
                      </a:r>
                    </a:p>
                    <a:p>
                      <a:pPr algn="ctr"/>
                      <a:r>
                        <a:rPr lang="pl-PL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4.56</a:t>
                      </a:r>
                    </a:p>
                    <a:p>
                      <a:pPr algn="ctr"/>
                      <a:r>
                        <a:rPr lang="pl-PL" sz="2000" b="1" dirty="0" smtClean="0"/>
                        <a:t>4,50</a:t>
                      </a:r>
                    </a:p>
                    <a:p>
                      <a:pPr algn="ctr"/>
                      <a:r>
                        <a:rPr lang="pl-PL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4,38</a:t>
                      </a:r>
                    </a:p>
                    <a:p>
                      <a:pPr algn="ctr"/>
                      <a:r>
                        <a:rPr lang="pl-PL" sz="2000" b="1" dirty="0" smtClean="0"/>
                        <a:t>4,31</a:t>
                      </a:r>
                    </a:p>
                    <a:p>
                      <a:pPr algn="ctr"/>
                      <a:r>
                        <a:rPr lang="pl-PL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4,31</a:t>
                      </a:r>
                    </a:p>
                    <a:p>
                      <a:pPr algn="ctr"/>
                      <a:r>
                        <a:rPr lang="pl-PL" sz="2000" b="1" dirty="0" smtClean="0"/>
                        <a:t>4,25</a:t>
                      </a:r>
                    </a:p>
                    <a:p>
                      <a:pPr algn="ctr"/>
                      <a:r>
                        <a:rPr lang="pl-PL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4,19</a:t>
                      </a:r>
                    </a:p>
                    <a:p>
                      <a:pPr algn="ctr"/>
                      <a:r>
                        <a:rPr lang="pl-PL" sz="2000" b="1" dirty="0" smtClean="0"/>
                        <a:t>4,19</a:t>
                      </a:r>
                      <a:endParaRPr lang="pl-PL" sz="2000" b="1" dirty="0"/>
                    </a:p>
                  </a:txBody>
                  <a:tcPr/>
                </a:tc>
              </a:tr>
              <a:tr h="1217495">
                <a:tc>
                  <a:txBody>
                    <a:bodyPr/>
                    <a:lstStyle/>
                    <a:p>
                      <a:pPr algn="ctr"/>
                      <a:endParaRPr lang="pl-PL" sz="2400" b="1" dirty="0" smtClean="0"/>
                    </a:p>
                    <a:p>
                      <a:pPr algn="ctr"/>
                      <a:r>
                        <a:rPr lang="pl-PL" sz="2400" b="1" dirty="0" err="1" smtClean="0"/>
                        <a:t>IIIc</a:t>
                      </a:r>
                      <a:endParaRPr lang="pl-P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Karolina Łata</a:t>
                      </a:r>
                    </a:p>
                    <a:p>
                      <a:pPr algn="l"/>
                      <a:r>
                        <a:rPr lang="pl-PL" sz="2000" b="0" dirty="0" smtClean="0"/>
                        <a:t>Anna Ciosek</a:t>
                      </a:r>
                    </a:p>
                    <a:p>
                      <a:pPr algn="l"/>
                      <a:r>
                        <a:rPr lang="pl-PL" sz="20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Tomasz Woźniczka</a:t>
                      </a:r>
                    </a:p>
                    <a:p>
                      <a:pPr algn="l"/>
                      <a:r>
                        <a:rPr lang="pl-PL" sz="2000" b="0" dirty="0" smtClean="0"/>
                        <a:t>Agata </a:t>
                      </a:r>
                      <a:r>
                        <a:rPr lang="pl-PL" sz="2000" b="0" dirty="0" err="1" smtClean="0"/>
                        <a:t>Drużyńska</a:t>
                      </a:r>
                      <a:endParaRPr lang="pl-PL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4,88</a:t>
                      </a:r>
                    </a:p>
                    <a:p>
                      <a:pPr algn="ctr"/>
                      <a:r>
                        <a:rPr lang="pl-PL" sz="2000" b="1" dirty="0" smtClean="0"/>
                        <a:t>4,63</a:t>
                      </a:r>
                    </a:p>
                    <a:p>
                      <a:pPr algn="ctr"/>
                      <a:r>
                        <a:rPr lang="pl-PL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4,19</a:t>
                      </a:r>
                    </a:p>
                    <a:p>
                      <a:pPr algn="ctr"/>
                      <a:r>
                        <a:rPr lang="pl-PL" sz="2000" b="1" dirty="0" smtClean="0"/>
                        <a:t>4,13</a:t>
                      </a:r>
                      <a:endParaRPr lang="pl-PL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pPr algn="ctr">
              <a:defRPr/>
            </a:pPr>
            <a:r>
              <a:rPr lang="pl-PL" sz="2400" dirty="0" smtClean="0"/>
              <a:t>Najlepsi uczniowie według klas: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6470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dirty="0" smtClean="0"/>
              <a:t>Frekwencja</a:t>
            </a:r>
            <a:endParaRPr lang="pl-PL" sz="2800" dirty="0"/>
          </a:p>
        </p:txBody>
      </p:sp>
      <p:sp>
        <p:nvSpPr>
          <p:cNvPr id="60418" name="Podtytuł 4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pl-PL" smtClean="0"/>
          </a:p>
        </p:txBody>
      </p:sp>
      <p:graphicFrame>
        <p:nvGraphicFramePr>
          <p:cNvPr id="55335" name="Group 39"/>
          <p:cNvGraphicFramePr>
            <a:graphicFrameLocks noGrp="1"/>
          </p:cNvGraphicFramePr>
          <p:nvPr/>
        </p:nvGraphicFramePr>
        <p:xfrm>
          <a:off x="2268538" y="836613"/>
          <a:ext cx="4464050" cy="5832475"/>
        </p:xfrm>
        <a:graphic>
          <a:graphicData uri="http://schemas.openxmlformats.org/drawingml/2006/table">
            <a:tbl>
              <a:tblPr/>
              <a:tblGrid>
                <a:gridCol w="1871414"/>
                <a:gridCol w="2592636"/>
              </a:tblGrid>
              <a:tr h="576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Klasa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Frekwencja w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84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Ia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92,36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584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Ib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94,00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584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Ic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92,38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584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IIa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91,18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584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IIb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92,46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584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IIc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584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IIIa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91,00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584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IIIb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584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IIIc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ymbol zastępczy zawartości 1"/>
          <p:cNvSpPr>
            <a:spLocks noGrp="1"/>
          </p:cNvSpPr>
          <p:nvPr>
            <p:ph idx="1"/>
          </p:nvPr>
        </p:nvSpPr>
        <p:spPr>
          <a:xfrm>
            <a:off x="971550" y="2420938"/>
            <a:ext cx="7715250" cy="3586162"/>
          </a:xfrm>
        </p:spPr>
        <p:txBody>
          <a:bodyPr/>
          <a:lstStyle/>
          <a:p>
            <a:r>
              <a:rPr lang="pl-PL" sz="4000" smtClean="0"/>
              <a:t> </a:t>
            </a:r>
            <a:r>
              <a:rPr lang="pl-PL" sz="4000" smtClean="0">
                <a:solidFill>
                  <a:srgbClr val="FF0000"/>
                </a:solidFill>
                <a:latin typeface="Arial" charset="0"/>
                <a:cs typeface="Arial" charset="0"/>
              </a:rPr>
              <a:t>Marcin Kaliński </a:t>
            </a:r>
            <a:r>
              <a:rPr lang="pl-PL" sz="4000" smtClean="0">
                <a:latin typeface="Arial" charset="0"/>
                <a:cs typeface="Arial" charset="0"/>
              </a:rPr>
              <a:t>- IIb</a:t>
            </a:r>
          </a:p>
          <a:p>
            <a:r>
              <a:rPr lang="pl-PL" sz="4000" smtClean="0">
                <a:latin typeface="Arial" charset="0"/>
                <a:cs typeface="Arial" charset="0"/>
              </a:rPr>
              <a:t> </a:t>
            </a:r>
            <a:r>
              <a:rPr lang="pl-PL" sz="4000" smtClean="0">
                <a:solidFill>
                  <a:srgbClr val="FF0000"/>
                </a:solidFill>
                <a:latin typeface="Arial" charset="0"/>
                <a:cs typeface="Arial" charset="0"/>
              </a:rPr>
              <a:t>Katarzyna Bukowska </a:t>
            </a:r>
            <a:r>
              <a:rPr lang="pl-PL" sz="4000" smtClean="0">
                <a:latin typeface="Arial" charset="0"/>
                <a:cs typeface="Arial" charset="0"/>
              </a:rPr>
              <a:t>- IIIa</a:t>
            </a:r>
          </a:p>
          <a:p>
            <a:r>
              <a:rPr lang="pl-PL" sz="4000" smtClean="0">
                <a:solidFill>
                  <a:srgbClr val="FF0000"/>
                </a:solidFill>
                <a:latin typeface="Arial" charset="0"/>
                <a:cs typeface="Arial" charset="0"/>
              </a:rPr>
              <a:t> Kamil Zdański </a:t>
            </a:r>
            <a:r>
              <a:rPr lang="pl-PL" sz="4000" smtClean="0">
                <a:latin typeface="Arial" charset="0"/>
                <a:cs typeface="Arial" charset="0"/>
              </a:rPr>
              <a:t>- IIIc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/>
          <a:lstStyle/>
          <a:p>
            <a:pPr algn="ctr">
              <a:defRPr/>
            </a:pPr>
            <a:r>
              <a:rPr lang="pl-PL" sz="3600" dirty="0" smtClean="0"/>
              <a:t>Uczniowie, którzy nie opuścili                 ani jednego dnia w szkole: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5800" y="-171400"/>
            <a:ext cx="7772400" cy="93610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dirty="0" smtClean="0"/>
              <a:t>Czytelnictwo</a:t>
            </a:r>
            <a:endParaRPr lang="pl-PL" sz="2800" dirty="0"/>
          </a:p>
        </p:txBody>
      </p:sp>
      <p:sp>
        <p:nvSpPr>
          <p:cNvPr id="62466" name="Podtytuł 4"/>
          <p:cNvSpPr>
            <a:spLocks noGrp="1"/>
          </p:cNvSpPr>
          <p:nvPr>
            <p:ph type="subTitle" idx="1"/>
          </p:nvPr>
        </p:nvSpPr>
        <p:spPr>
          <a:xfrm>
            <a:off x="685800" y="1268413"/>
            <a:ext cx="1365250" cy="5256212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endParaRPr lang="pl-PL" smtClean="0">
              <a:latin typeface="Arial" charset="0"/>
            </a:endParaRPr>
          </a:p>
          <a:p>
            <a:pPr marR="0" eaLnBrk="1" hangingPunct="1">
              <a:lnSpc>
                <a:spcPct val="90000"/>
              </a:lnSpc>
            </a:pPr>
            <a:endParaRPr lang="pl-PL" smtClean="0">
              <a:latin typeface="Arial" charset="0"/>
            </a:endParaRPr>
          </a:p>
          <a:p>
            <a:pPr marR="0" eaLnBrk="1" hangingPunct="1">
              <a:lnSpc>
                <a:spcPct val="90000"/>
              </a:lnSpc>
            </a:pPr>
            <a:endParaRPr lang="pl-PL" smtClean="0">
              <a:latin typeface="Arial" charset="0"/>
            </a:endParaRPr>
          </a:p>
          <a:p>
            <a:pPr marR="0" eaLnBrk="1" hangingPunct="1">
              <a:lnSpc>
                <a:spcPct val="90000"/>
              </a:lnSpc>
            </a:pPr>
            <a:endParaRPr lang="pl-PL" smtClean="0">
              <a:latin typeface="Arial" charset="0"/>
            </a:endParaRPr>
          </a:p>
          <a:p>
            <a:pPr marR="0" eaLnBrk="1" hangingPunct="1">
              <a:lnSpc>
                <a:spcPct val="90000"/>
              </a:lnSpc>
            </a:pPr>
            <a:endParaRPr lang="pl-PL" smtClean="0">
              <a:latin typeface="Arial" charset="0"/>
            </a:endParaRPr>
          </a:p>
          <a:p>
            <a:pPr marR="0" eaLnBrk="1" hangingPunct="1">
              <a:lnSpc>
                <a:spcPct val="90000"/>
              </a:lnSpc>
            </a:pPr>
            <a:endParaRPr lang="pl-PL" smtClean="0">
              <a:latin typeface="Arial" charset="0"/>
            </a:endParaRPr>
          </a:p>
          <a:p>
            <a:pPr marR="0" eaLnBrk="1" hangingPunct="1">
              <a:lnSpc>
                <a:spcPct val="90000"/>
              </a:lnSpc>
            </a:pPr>
            <a:endParaRPr lang="pl-PL" smtClean="0">
              <a:latin typeface="Arial" charset="0"/>
            </a:endParaRPr>
          </a:p>
          <a:p>
            <a:pPr marR="0" eaLnBrk="1" hangingPunct="1">
              <a:lnSpc>
                <a:spcPct val="90000"/>
              </a:lnSpc>
            </a:pPr>
            <a:endParaRPr lang="pl-PL" smtClean="0">
              <a:latin typeface="Arial" charset="0"/>
            </a:endParaRPr>
          </a:p>
          <a:p>
            <a:pPr marR="0" eaLnBrk="1" hangingPunct="1">
              <a:lnSpc>
                <a:spcPct val="90000"/>
              </a:lnSpc>
            </a:pPr>
            <a:endParaRPr lang="pl-PL" smtClean="0">
              <a:latin typeface="Arial" charset="0"/>
            </a:endParaRPr>
          </a:p>
          <a:p>
            <a:pPr marR="0" eaLnBrk="1" hangingPunct="1">
              <a:lnSpc>
                <a:spcPct val="90000"/>
              </a:lnSpc>
            </a:pPr>
            <a:endParaRPr lang="pl-PL" smtClean="0">
              <a:latin typeface="Arial" charset="0"/>
            </a:endParaRPr>
          </a:p>
          <a:p>
            <a:pPr marR="0" eaLnBrk="1" hangingPunct="1">
              <a:lnSpc>
                <a:spcPct val="90000"/>
              </a:lnSpc>
            </a:pPr>
            <a:endParaRPr lang="pl-PL" smtClean="0">
              <a:latin typeface="Arial" charset="0"/>
            </a:endParaRPr>
          </a:p>
          <a:p>
            <a:pPr marR="0" eaLnBrk="1" hangingPunct="1">
              <a:lnSpc>
                <a:spcPct val="90000"/>
              </a:lnSpc>
            </a:pPr>
            <a:endParaRPr lang="pl-PL" smtClean="0">
              <a:latin typeface="Arial" charset="0"/>
            </a:endParaRPr>
          </a:p>
        </p:txBody>
      </p:sp>
      <p:graphicFrame>
        <p:nvGraphicFramePr>
          <p:cNvPr id="56359" name="Group 39"/>
          <p:cNvGraphicFramePr>
            <a:graphicFrameLocks noGrp="1"/>
          </p:cNvGraphicFramePr>
          <p:nvPr/>
        </p:nvGraphicFramePr>
        <p:xfrm>
          <a:off x="2195513" y="814388"/>
          <a:ext cx="4608512" cy="5041900"/>
        </p:xfrm>
        <a:graphic>
          <a:graphicData uri="http://schemas.openxmlformats.org/drawingml/2006/table">
            <a:tbl>
              <a:tblPr/>
              <a:tblGrid>
                <a:gridCol w="1162050"/>
                <a:gridCol w="3446462"/>
              </a:tblGrid>
              <a:tr h="8000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Klasa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Ilość wypożyczonych książek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9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Ia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469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Ib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4628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Ic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469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IIa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469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IIb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469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IIc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469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IIIa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469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IIIb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469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IIIc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sp>
        <p:nvSpPr>
          <p:cNvPr id="62502" name="Text Box 43"/>
          <p:cNvSpPr txBox="1">
            <a:spLocks noChangeArrowheads="1"/>
          </p:cNvSpPr>
          <p:nvPr/>
        </p:nvSpPr>
        <p:spPr bwMode="auto">
          <a:xfrm>
            <a:off x="179388" y="6021388"/>
            <a:ext cx="5545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/>
              <a:t>Razem: 471 książek</a:t>
            </a:r>
          </a:p>
          <a:p>
            <a:r>
              <a:rPr lang="pl-PL" sz="2000" b="1"/>
              <a:t>Liczba odwiedzin  w bibliotece: 602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537321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400" dirty="0" smtClean="0"/>
              <a:t> </a:t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Gimnazjum współpracuje </a:t>
            </a:r>
            <a:br>
              <a:rPr lang="pl-PL" sz="2400" dirty="0" smtClean="0"/>
            </a:br>
            <a:r>
              <a:rPr lang="pl-PL" sz="2400" dirty="0" smtClean="0"/>
              <a:t>z Panią Ewą </a:t>
            </a:r>
            <a:r>
              <a:rPr lang="pl-PL" sz="2400" dirty="0" err="1" smtClean="0"/>
              <a:t>Kołomańską</a:t>
            </a:r>
            <a:r>
              <a:rPr lang="pl-PL" sz="2400" dirty="0" smtClean="0"/>
              <a:t> autorką książki </a:t>
            </a:r>
            <a:br>
              <a:rPr lang="pl-PL" sz="2400" dirty="0" smtClean="0"/>
            </a:br>
            <a:r>
              <a:rPr lang="pl-PL" sz="2400" dirty="0" smtClean="0"/>
              <a:t>pt. " Martyrologia Wsi Polskiej ", która niebawem się ukaże. Przekazaliśmy obszerne informacje dotyczące tajnego nauczania oraz postaci </a:t>
            </a:r>
            <a:br>
              <a:rPr lang="pl-PL" sz="2400" dirty="0" smtClean="0"/>
            </a:br>
            <a:r>
              <a:rPr lang="pl-PL" sz="2400" dirty="0" smtClean="0"/>
              <a:t>Prof. Romana Czerneckiego </a:t>
            </a:r>
            <a:br>
              <a:rPr lang="pl-PL" sz="2400" dirty="0" smtClean="0"/>
            </a:br>
            <a:r>
              <a:rPr lang="pl-PL" sz="2400" dirty="0" smtClean="0"/>
              <a:t>organizatora Tajnego Nauczania.  </a:t>
            </a:r>
            <a:br>
              <a:rPr lang="pl-PL" sz="2400" dirty="0" smtClean="0"/>
            </a:br>
            <a:r>
              <a:rPr lang="pl-PL" sz="2400" dirty="0" smtClean="0"/>
              <a:t>                                                                                              We wrześniu 2012r. uczniowie klas drugich gimnazjum wzięli udział w ciekawej lekcji historii, podczas której gośćmi byli  Katarzyna Jedynak i Maciej </a:t>
            </a:r>
            <a:r>
              <a:rPr lang="pl-PL" sz="2400" dirty="0" err="1" smtClean="0"/>
              <a:t>Kutwin</a:t>
            </a:r>
            <a:r>
              <a:rPr lang="pl-PL" sz="2400" dirty="0" smtClean="0"/>
              <a:t>                                z Muzeum Wsi Kieleckiej o/Mauzoleum Martyrologii Wsi Polskich w Michniowie. </a:t>
            </a:r>
            <a:br>
              <a:rPr lang="pl-PL" sz="2400" dirty="0" smtClean="0"/>
            </a:br>
            <a:endParaRPr lang="pl-PL" sz="2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850" y="4868863"/>
            <a:ext cx="7127875" cy="73025"/>
          </a:xfrm>
        </p:spPr>
        <p:txBody>
          <a:bodyPr>
            <a:normAutofit fontScale="25000" lnSpcReduction="20000"/>
          </a:bodyPr>
          <a:lstStyle/>
          <a:p>
            <a:pPr marR="0" algn="ctr" eaLnBrk="1" hangingPunct="1">
              <a:lnSpc>
                <a:spcPct val="80000"/>
              </a:lnSpc>
              <a:defRPr/>
            </a:pPr>
            <a:r>
              <a:rPr lang="pl-PL" sz="700" smtClean="0"/>
              <a:t>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4320479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dirty="0" smtClean="0"/>
              <a:t> Zapraszamy do odwiedzania                                 naszej strony internetowej, z której dowiecie się Państwo o realizowanych działaniach w naszej szkole.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u="sng" dirty="0" err="1" smtClean="0">
                <a:solidFill>
                  <a:srgbClr val="FF0000"/>
                </a:solidFill>
              </a:rPr>
              <a:t>www.gimslupia.szkolnastrona.pl</a:t>
            </a:r>
            <a:endParaRPr lang="pl-PL" sz="28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3600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u="sng" dirty="0" smtClean="0"/>
              <a:t>DZIĘKUJEMY ZA </a:t>
            </a:r>
            <a:r>
              <a:rPr lang="pl-PL" sz="2800" u="sng" dirty="0" err="1" smtClean="0"/>
              <a:t>UWAGĘ</a:t>
            </a:r>
            <a:r>
              <a:rPr lang="pl-PL" sz="2800" u="sng" dirty="0" err="1" smtClean="0">
                <a:sym typeface="Wingdings" pitchFamily="2" charset="2"/>
              </a:rPr>
              <a:t></a:t>
            </a:r>
            <a:r>
              <a:rPr lang="pl-PL" sz="2800" u="sng" dirty="0" smtClean="0"/>
              <a:t/>
            </a:r>
            <a:br>
              <a:rPr lang="pl-PL" sz="2800" u="sng" dirty="0" smtClean="0"/>
            </a:br>
            <a:r>
              <a:rPr lang="pl-PL" sz="2800" u="sng" dirty="0" smtClean="0"/>
              <a:t/>
            </a:r>
            <a:br>
              <a:rPr lang="pl-PL" sz="2800" u="sng" dirty="0" smtClean="0"/>
            </a:br>
            <a:r>
              <a:rPr lang="pl-PL" sz="2800" u="sng" dirty="0" smtClean="0"/>
              <a:t>Prezentację przygotowały: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>
                <a:solidFill>
                  <a:srgbClr val="FF0000"/>
                </a:solidFill>
              </a:rPr>
              <a:t>Marzena Machnik</a:t>
            </a:r>
            <a:br>
              <a:rPr lang="pl-PL" sz="2800" dirty="0" smtClean="0">
                <a:solidFill>
                  <a:srgbClr val="FF0000"/>
                </a:solidFill>
              </a:rPr>
            </a:br>
            <a:r>
              <a:rPr lang="pl-PL" sz="2800" dirty="0" smtClean="0">
                <a:solidFill>
                  <a:srgbClr val="FF0000"/>
                </a:solidFill>
              </a:rPr>
              <a:t/>
            </a:r>
            <a:br>
              <a:rPr lang="pl-PL" sz="2800" dirty="0" smtClean="0">
                <a:solidFill>
                  <a:srgbClr val="FF0000"/>
                </a:solidFill>
              </a:rPr>
            </a:br>
            <a:r>
              <a:rPr lang="pl-PL" sz="2800" dirty="0" smtClean="0">
                <a:solidFill>
                  <a:srgbClr val="FF0000"/>
                </a:solidFill>
              </a:rPr>
              <a:t>Katarzyna Stępień</a:t>
            </a:r>
            <a:endParaRPr lang="pl-PL" sz="2800" dirty="0">
              <a:solidFill>
                <a:srgbClr val="FF0000"/>
              </a:solidFill>
            </a:endParaRPr>
          </a:p>
        </p:txBody>
      </p:sp>
      <p:sp>
        <p:nvSpPr>
          <p:cNvPr id="64514" name="Podtytuł 4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29241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200" dirty="0" smtClean="0"/>
              <a:t>                                                                                                                        </a:t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Nowy rok szkolny to czas sprzyjający  zdobywaniu  nowych doświadczeń i przystosowania się do nowej szkoły. Jest to także czas  do poznawania nowych rówieśników i zawierania wspaniałych przyjaźni. Okazją do integracji i miłego spędzenia piątkowego popołudnia było ognisko klasowe, które zorganizowali uczniowie z klasy I c wraz                   ze swoją wychowawczynią Katarzyną Stępień.</a:t>
            </a:r>
            <a:br>
              <a:rPr lang="pl-PL" sz="2200" dirty="0" smtClean="0"/>
            </a:br>
            <a:r>
              <a:rPr lang="pl-PL" sz="1100" dirty="0" smtClean="0"/>
              <a:t/>
            </a:r>
            <a:br>
              <a:rPr lang="pl-PL" sz="1100" dirty="0" smtClean="0"/>
            </a:br>
            <a:r>
              <a:rPr lang="pl-PL" sz="1100" dirty="0" smtClean="0"/>
              <a:t/>
            </a:r>
            <a:br>
              <a:rPr lang="pl-PL" sz="1100" dirty="0" smtClean="0"/>
            </a:br>
            <a:endParaRPr lang="pl-PL" sz="1100" dirty="0"/>
          </a:p>
        </p:txBody>
      </p:sp>
      <p:pic>
        <p:nvPicPr>
          <p:cNvPr id="18434" name="Picture 2" descr="http://gimslupia.szkolnastrona.pl/thumbnail.php?f=files/pl/p1010290-%28kopiowanie%29-1347878871.jpg&amp;width=1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708275"/>
            <a:ext cx="4535488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http://gimslupia.szkolnastrona.pl/thumbnail.php?f=files/pl/p1010313-%28kopiowanie%29-1347879139.jpg&amp;width=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5300663"/>
            <a:ext cx="2074863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http://supergify.pl/images/stories/Buzia/grzyby/grzyby1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4455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" descr="C:\Users\admin\Desktop\ognisko\P10102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2708275"/>
            <a:ext cx="3671888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1331640" y="0"/>
            <a:ext cx="6440760" cy="19161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Warsztaty z zakresu sztuki                                          i kultury w ramach projektu                           </a:t>
            </a:r>
            <a:r>
              <a:rPr lang="pl-PL" sz="2800" i="1" dirty="0" smtClean="0">
                <a:solidFill>
                  <a:srgbClr val="FF0000"/>
                </a:solidFill>
              </a:rPr>
              <a:t>SZTUKA NA KÓŁKACH </a:t>
            </a:r>
            <a:endParaRPr lang="pl-PL" sz="2800" i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http://gimslupia.szkolnastrona.pl/thumbnail.php?f=files/pl/dsc01162-%28kopiowanie%29-1348744246.jpg&amp;width=1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989138"/>
            <a:ext cx="43608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http://gimslupia.szkolnastrona.pl/thumbnail.php?f=files/pl/dsc01176-%28kopiowanie%29-1348744513.jpg&amp;width=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4508500"/>
            <a:ext cx="3887788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http://gimslupia.szkolnastrona.pl/thumbnail.php?f=files/pl/dsc01183-%28kopiowanie%29-1348744655.jpg&amp;width=1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989138"/>
            <a:ext cx="43561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1079500" y="333375"/>
            <a:ext cx="7452940" cy="172747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dirty="0" smtClean="0"/>
              <a:t>Wybory do Samorządu Uczniowskiego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20482" name="Picture 2" descr="http://gimslupia.szkolnastrona.pl/thumbnail.php?f=files/pl/dsc01228-%28kopiowanie%29-1349347781.jpg&amp;width=1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628775"/>
            <a:ext cx="75676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1547663" y="188913"/>
            <a:ext cx="5976665" cy="13684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dirty="0" smtClean="0"/>
              <a:t>Uczniowie z klasy II c wspólnie świętowali Dzień Chłopaka </a:t>
            </a:r>
            <a:endParaRPr lang="pl-PL" sz="2800" dirty="0"/>
          </a:p>
        </p:txBody>
      </p:sp>
      <p:pic>
        <p:nvPicPr>
          <p:cNvPr id="21506" name="Picture 2" descr="http://gimslupia.szkolnastrona.pl/thumbnail.php?f=files/pl/zdjecie0188-%28kopiowanie%29-1349425581.jpg&amp;width=1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484313"/>
            <a:ext cx="60483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508</TotalTime>
  <Words>336</Words>
  <Application>Microsoft Office PowerPoint</Application>
  <PresentationFormat>On-screen Show (4:3)</PresentationFormat>
  <Paragraphs>248</Paragraphs>
  <Slides>51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Szablon projektu</vt:lpstr>
      </vt:variant>
      <vt:variant>
        <vt:i4>8</vt:i4>
      </vt:variant>
      <vt:variant>
        <vt:lpstr>Tytuły slajdów</vt:lpstr>
      </vt:variant>
      <vt:variant>
        <vt:i4>51</vt:i4>
      </vt:variant>
    </vt:vector>
  </HeadingPairs>
  <TitlesOfParts>
    <vt:vector size="65" baseType="lpstr">
      <vt:lpstr>Arial</vt:lpstr>
      <vt:lpstr>Lucida Sans Unicode</vt:lpstr>
      <vt:lpstr>Wingdings 3</vt:lpstr>
      <vt:lpstr>Verdana</vt:lpstr>
      <vt:lpstr>Wingdings 2</vt:lpstr>
      <vt:lpstr>Calibri</vt:lpstr>
      <vt:lpstr>Hol</vt:lpstr>
      <vt:lpstr>Hol</vt:lpstr>
      <vt:lpstr>Hol</vt:lpstr>
      <vt:lpstr>Hol</vt:lpstr>
      <vt:lpstr>Hol</vt:lpstr>
      <vt:lpstr>Hol</vt:lpstr>
      <vt:lpstr>Hol</vt:lpstr>
      <vt:lpstr>Hol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Witamy  w Gimnazjum Publicznym  im. Romana Czerneckiego                   w Słupi</dc:title>
  <dc:creator>admin</dc:creator>
  <cp:lastModifiedBy>PokoikNauczycielski</cp:lastModifiedBy>
  <cp:revision>123</cp:revision>
  <dcterms:created xsi:type="dcterms:W3CDTF">2013-01-16T08:11:44Z</dcterms:created>
  <dcterms:modified xsi:type="dcterms:W3CDTF">2013-02-12T10:20:59Z</dcterms:modified>
</cp:coreProperties>
</file>