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9" r:id="rId8"/>
    <p:sldId id="261" r:id="rId9"/>
    <p:sldId id="263" r:id="rId10"/>
    <p:sldId id="265" r:id="rId11"/>
    <p:sldId id="268" r:id="rId12"/>
    <p:sldId id="264" r:id="rId13"/>
    <p:sldId id="266" r:id="rId14"/>
    <p:sldId id="267" r:id="rId15"/>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SI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cxnSp>
        <p:nvCxnSpPr>
          <p:cNvPr id="4" name="Łącznik prosty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Łącznik prosty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ipsa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Podtytuł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l-PL" smtClean="0"/>
              <a:t>Kliknij, aby edytować styl wzorca podtytułu</a:t>
            </a:r>
            <a:endParaRPr lang="en-US"/>
          </a:p>
        </p:txBody>
      </p:sp>
      <p:sp>
        <p:nvSpPr>
          <p:cNvPr id="28" name="Tytuł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pl-PL" smtClean="0"/>
              <a:t>Kliknij, aby edytować styl</a:t>
            </a:r>
            <a:endParaRPr lang="en-US"/>
          </a:p>
        </p:txBody>
      </p:sp>
      <p:sp>
        <p:nvSpPr>
          <p:cNvPr id="7" name="Symbol zastępczy daty 14"/>
          <p:cNvSpPr>
            <a:spLocks noGrp="1"/>
          </p:cNvSpPr>
          <p:nvPr>
            <p:ph type="dt" sz="half" idx="10"/>
          </p:nvPr>
        </p:nvSpPr>
        <p:spPr/>
        <p:txBody>
          <a:bodyPr/>
          <a:lstStyle>
            <a:lvl1pPr>
              <a:defRPr/>
            </a:lvl1pPr>
          </a:lstStyle>
          <a:p>
            <a:pPr>
              <a:defRPr/>
            </a:pPr>
            <a:fld id="{FD2AA647-CF0C-4EF8-99C3-5FA7D34FF0BE}" type="datetimeFigureOut">
              <a:rPr lang="pl-PL"/>
              <a:pPr>
                <a:defRPr/>
              </a:pPr>
              <a:t>2013-05-05</a:t>
            </a:fld>
            <a:endParaRPr lang="pl-PL"/>
          </a:p>
        </p:txBody>
      </p:sp>
      <p:sp>
        <p:nvSpPr>
          <p:cNvPr id="8" name="Symbol zastępczy numeru slajdu 15"/>
          <p:cNvSpPr>
            <a:spLocks noGrp="1"/>
          </p:cNvSpPr>
          <p:nvPr>
            <p:ph type="sldNum" sz="quarter" idx="11"/>
          </p:nvPr>
        </p:nvSpPr>
        <p:spPr/>
        <p:txBody>
          <a:bodyPr/>
          <a:lstStyle>
            <a:lvl1pPr>
              <a:defRPr/>
            </a:lvl1pPr>
          </a:lstStyle>
          <a:p>
            <a:pPr>
              <a:defRPr/>
            </a:pPr>
            <a:fld id="{EBB2D547-3919-46D6-9B96-A5C9E507163D}" type="slidenum">
              <a:rPr lang="pl-PL"/>
              <a:pPr>
                <a:defRPr/>
              </a:pPr>
              <a:t>‹#›</a:t>
            </a:fld>
            <a:endParaRPr lang="pl-PL"/>
          </a:p>
        </p:txBody>
      </p:sp>
      <p:sp>
        <p:nvSpPr>
          <p:cNvPr id="10" name="Symbol zastępczy stopki 16"/>
          <p:cNvSpPr>
            <a:spLocks noGrp="1"/>
          </p:cNvSpPr>
          <p:nvPr>
            <p:ph type="ftr" sz="quarter" idx="12"/>
          </p:nvPr>
        </p:nvSpPr>
        <p:spPr/>
        <p:txBody>
          <a:bodyPr/>
          <a:lstStyle>
            <a:lvl1pPr>
              <a:defRPr/>
            </a:lvl1pPr>
          </a:lstStyle>
          <a:p>
            <a:pPr>
              <a:defRPr/>
            </a:pPr>
            <a:endParaRPr lang="pl-PL"/>
          </a:p>
        </p:txBody>
      </p:sp>
    </p:spTree>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B8E529DB-8EA8-459B-8160-8DBE63FF227E}" type="datetimeFigureOut">
              <a:rPr lang="pl-PL"/>
              <a:pPr>
                <a:defRPr/>
              </a:pPr>
              <a:t>2013-05-05</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16623F52-D6C6-47E3-B061-9E36BAAFF6B9}" type="slidenum">
              <a:rPr lang="pl-PL"/>
              <a:pPr>
                <a:defRPr/>
              </a:pPr>
              <a:t>‹#›</a:t>
            </a:fld>
            <a:endParaRPr lang="pl-PL"/>
          </a:p>
        </p:txBody>
      </p:sp>
    </p:spTree>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23"/>
          <p:cNvSpPr>
            <a:spLocks noGrp="1"/>
          </p:cNvSpPr>
          <p:nvPr>
            <p:ph type="dt" sz="half" idx="10"/>
          </p:nvPr>
        </p:nvSpPr>
        <p:spPr/>
        <p:txBody>
          <a:bodyPr/>
          <a:lstStyle>
            <a:lvl1pPr>
              <a:defRPr/>
            </a:lvl1pPr>
          </a:lstStyle>
          <a:p>
            <a:pPr>
              <a:defRPr/>
            </a:pPr>
            <a:fld id="{779A6694-F6C0-42A0-89D1-C2ED3C290283}" type="datetimeFigureOut">
              <a:rPr lang="pl-PL"/>
              <a:pPr>
                <a:defRPr/>
              </a:pPr>
              <a:t>2013-05-05</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0B708B8E-CDEF-488C-9712-421E1688DA67}" type="slidenum">
              <a:rPr lang="pl-PL"/>
              <a:pPr>
                <a:defRPr/>
              </a:pPr>
              <a:t>‹#›</a:t>
            </a:fld>
            <a:endParaRPr lang="pl-PL"/>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9" name="Symbol zastępczy zawartości 8"/>
          <p:cNvSpPr>
            <a:spLocks noGrp="1"/>
          </p:cNvSpPr>
          <p:nvPr>
            <p:ph idx="1"/>
          </p:nvPr>
        </p:nvSpPr>
        <p:spPr>
          <a:xfrm>
            <a:off x="457200" y="1524000"/>
            <a:ext cx="8229600"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7" name="Tytuł 16"/>
          <p:cNvSpPr>
            <a:spLocks noGrp="1"/>
          </p:cNvSpPr>
          <p:nvPr>
            <p:ph type="title"/>
          </p:nvPr>
        </p:nvSpPr>
        <p:spPr/>
        <p:txBody>
          <a:bodyPr rtlCol="0"/>
          <a:lstStyle/>
          <a:p>
            <a:r>
              <a:rPr lang="pl-PL" smtClean="0"/>
              <a:t>Kliknij, aby edytować styl</a:t>
            </a:r>
            <a:endParaRPr lang="en-US"/>
          </a:p>
        </p:txBody>
      </p:sp>
      <p:sp>
        <p:nvSpPr>
          <p:cNvPr id="4" name="Symbol zastępczy daty 23"/>
          <p:cNvSpPr>
            <a:spLocks noGrp="1"/>
          </p:cNvSpPr>
          <p:nvPr>
            <p:ph type="dt" sz="half" idx="10"/>
          </p:nvPr>
        </p:nvSpPr>
        <p:spPr/>
        <p:txBody>
          <a:bodyPr/>
          <a:lstStyle>
            <a:lvl1pPr>
              <a:defRPr/>
            </a:lvl1pPr>
          </a:lstStyle>
          <a:p>
            <a:pPr>
              <a:defRPr/>
            </a:pPr>
            <a:fld id="{7832A6CC-3798-4226-BB0C-B586613A564A}" type="datetimeFigureOut">
              <a:rPr lang="pl-PL"/>
              <a:pPr>
                <a:defRPr/>
              </a:pPr>
              <a:t>2013-05-05</a:t>
            </a:fld>
            <a:endParaRPr lang="pl-PL"/>
          </a:p>
        </p:txBody>
      </p:sp>
      <p:sp>
        <p:nvSpPr>
          <p:cNvPr id="5" name="Symbol zastępczy stopki 9"/>
          <p:cNvSpPr>
            <a:spLocks noGrp="1"/>
          </p:cNvSpPr>
          <p:nvPr>
            <p:ph type="ftr" sz="quarter" idx="11"/>
          </p:nvPr>
        </p:nvSpPr>
        <p:spPr/>
        <p:txBody>
          <a:bodyPr/>
          <a:lstStyle>
            <a:lvl1pPr>
              <a:defRPr/>
            </a:lvl1pPr>
          </a:lstStyle>
          <a:p>
            <a:pPr>
              <a:defRPr/>
            </a:pPr>
            <a:endParaRPr lang="pl-PL"/>
          </a:p>
        </p:txBody>
      </p:sp>
      <p:sp>
        <p:nvSpPr>
          <p:cNvPr id="6" name="Symbol zastępczy numeru slajdu 21"/>
          <p:cNvSpPr>
            <a:spLocks noGrp="1"/>
          </p:cNvSpPr>
          <p:nvPr>
            <p:ph type="sldNum" sz="quarter" idx="12"/>
          </p:nvPr>
        </p:nvSpPr>
        <p:spPr/>
        <p:txBody>
          <a:bodyPr/>
          <a:lstStyle>
            <a:lvl1pPr>
              <a:defRPr/>
            </a:lvl1pPr>
          </a:lstStyle>
          <a:p>
            <a:pPr>
              <a:defRPr/>
            </a:pPr>
            <a:fld id="{266FB417-5E37-4181-9764-94BBC4BFDF8E}" type="slidenum">
              <a:rPr lang="pl-PL"/>
              <a:pPr>
                <a:defRPr/>
              </a:pPr>
              <a:t>‹#›</a:t>
            </a:fld>
            <a:endParaRPr lang="pl-PL"/>
          </a:p>
        </p:txBody>
      </p:sp>
    </p:spTree>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cxnSp>
        <p:nvCxnSpPr>
          <p:cNvPr id="4" name="Łącznik prosty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ytuł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pl-PL" smtClean="0"/>
              <a:t>Kliknij, aby edytować styl</a:t>
            </a:r>
            <a:endParaRPr lang="en-US"/>
          </a:p>
        </p:txBody>
      </p:sp>
      <p:sp>
        <p:nvSpPr>
          <p:cNvPr id="3" name="Symbol zastępczy tekstu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l-PL" smtClean="0"/>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E9474FED-B581-4E6C-8E58-EDE15A5E98F6}" type="datetimeFigureOut">
              <a:rPr lang="pl-PL"/>
              <a:pPr>
                <a:defRPr/>
              </a:pPr>
              <a:t>2013-05-05</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0CDAED57-FCC7-419D-89DC-8849320F1424}" type="slidenum">
              <a:rPr lang="pl-PL"/>
              <a:pPr>
                <a:defRPr/>
              </a:pPr>
              <a:t>‹#›</a:t>
            </a:fld>
            <a:endParaRPr lang="pl-PL"/>
          </a:p>
        </p:txBody>
      </p:sp>
    </p:spTree>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11" name="Symbol zastępczy zawartości 10"/>
          <p:cNvSpPr>
            <a:spLocks noGrp="1"/>
          </p:cNvSpPr>
          <p:nvPr>
            <p:ph sz="half" idx="1"/>
          </p:nvPr>
        </p:nvSpPr>
        <p:spPr>
          <a:xfrm>
            <a:off x="457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3" name="Symbol zastępczy zawartości 12"/>
          <p:cNvSpPr>
            <a:spLocks noGrp="1"/>
          </p:cNvSpPr>
          <p:nvPr>
            <p:ph sz="half" idx="2"/>
          </p:nvPr>
        </p:nvSpPr>
        <p:spPr>
          <a:xfrm>
            <a:off x="4648200" y="1524000"/>
            <a:ext cx="4059936" cy="4572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23"/>
          <p:cNvSpPr>
            <a:spLocks noGrp="1"/>
          </p:cNvSpPr>
          <p:nvPr>
            <p:ph type="dt" sz="half" idx="10"/>
          </p:nvPr>
        </p:nvSpPr>
        <p:spPr/>
        <p:txBody>
          <a:bodyPr/>
          <a:lstStyle>
            <a:lvl1pPr>
              <a:defRPr/>
            </a:lvl1pPr>
          </a:lstStyle>
          <a:p>
            <a:pPr>
              <a:defRPr/>
            </a:pPr>
            <a:fld id="{0C6FA07C-D096-4BFB-906C-593A1635EA1F}" type="datetimeFigureOut">
              <a:rPr lang="pl-PL"/>
              <a:pPr>
                <a:defRPr/>
              </a:pPr>
              <a:t>2013-05-05</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8F11CE16-C169-407D-AFF7-F0F694121591}" type="slidenum">
              <a:rPr lang="pl-PL"/>
              <a:pPr>
                <a:defRPr/>
              </a:pPr>
              <a:t>‹#›</a:t>
            </a:fld>
            <a:endParaRPr lang="pl-PL"/>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cxnSp>
        <p:nvCxnSpPr>
          <p:cNvPr id="7" name="Łącznik prosty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Łącznik prosty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Symbol zastępczy tekstu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32" name="Symbol zastępczy zawartości 31"/>
          <p:cNvSpPr>
            <a:spLocks noGrp="1"/>
          </p:cNvSpPr>
          <p:nvPr>
            <p:ph sz="half" idx="2"/>
          </p:nvPr>
        </p:nvSpPr>
        <p:spPr>
          <a:xfrm>
            <a:off x="457200"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4" name="Symbol zastępczy zawartości 33"/>
          <p:cNvSpPr>
            <a:spLocks noGrp="1"/>
          </p:cNvSpPr>
          <p:nvPr>
            <p:ph sz="quarter" idx="4"/>
          </p:nvPr>
        </p:nvSpPr>
        <p:spPr>
          <a:xfrm>
            <a:off x="4649788" y="2201896"/>
            <a:ext cx="4038600" cy="3913632"/>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2" name="Tytuł 1"/>
          <p:cNvSpPr>
            <a:spLocks noGrp="1"/>
          </p:cNvSpPr>
          <p:nvPr>
            <p:ph type="title"/>
          </p:nvPr>
        </p:nvSpPr>
        <p:spPr>
          <a:xfrm>
            <a:off x="457200" y="155448"/>
            <a:ext cx="8229600" cy="1143000"/>
          </a:xfrm>
        </p:spPr>
        <p:txBody>
          <a:bodyPr/>
          <a:lstStyle>
            <a:lvl1pPr>
              <a:defRPr/>
            </a:lvl1pPr>
          </a:lstStyle>
          <a:p>
            <a:r>
              <a:rPr lang="pl-PL" smtClean="0"/>
              <a:t>Kliknij, aby edytować styl</a:t>
            </a:r>
            <a:endParaRPr lang="en-US"/>
          </a:p>
        </p:txBody>
      </p:sp>
      <p:sp>
        <p:nvSpPr>
          <p:cNvPr id="12" name="Symbol zastępczy tekstu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pl-PL" smtClean="0"/>
              <a:t>Kliknij, aby edytować style wzorca tekstu</a:t>
            </a:r>
          </a:p>
        </p:txBody>
      </p:sp>
      <p:sp>
        <p:nvSpPr>
          <p:cNvPr id="9" name="Symbol zastępczy numeru slajdu 8"/>
          <p:cNvSpPr>
            <a:spLocks noGrp="1"/>
          </p:cNvSpPr>
          <p:nvPr>
            <p:ph type="sldNum" sz="quarter" idx="10"/>
          </p:nvPr>
        </p:nvSpPr>
        <p:spPr/>
        <p:txBody>
          <a:bodyPr/>
          <a:lstStyle>
            <a:lvl1pPr>
              <a:defRPr/>
            </a:lvl1pPr>
          </a:lstStyle>
          <a:p>
            <a:pPr>
              <a:defRPr/>
            </a:pPr>
            <a:fld id="{16B77DF5-C93C-4136-AF08-46BF13F7FF77}" type="slidenum">
              <a:rPr lang="pl-PL"/>
              <a:pPr>
                <a:defRPr/>
              </a:pPr>
              <a:t>‹#›</a:t>
            </a:fld>
            <a:endParaRPr lang="pl-PL"/>
          </a:p>
        </p:txBody>
      </p:sp>
      <p:sp>
        <p:nvSpPr>
          <p:cNvPr id="10" name="Symbol zastępczy stopki 7"/>
          <p:cNvSpPr>
            <a:spLocks noGrp="1"/>
          </p:cNvSpPr>
          <p:nvPr>
            <p:ph type="ftr" sz="quarter" idx="11"/>
          </p:nvPr>
        </p:nvSpPr>
        <p:spPr/>
        <p:txBody>
          <a:bodyPr/>
          <a:lstStyle>
            <a:lvl1pPr>
              <a:defRPr/>
            </a:lvl1pPr>
          </a:lstStyle>
          <a:p>
            <a:pPr>
              <a:defRPr/>
            </a:pPr>
            <a:endParaRPr lang="pl-PL"/>
          </a:p>
        </p:txBody>
      </p:sp>
      <p:sp>
        <p:nvSpPr>
          <p:cNvPr id="11" name="Symbol zastępczy daty 6"/>
          <p:cNvSpPr>
            <a:spLocks noGrp="1"/>
          </p:cNvSpPr>
          <p:nvPr>
            <p:ph type="dt" sz="half" idx="12"/>
          </p:nvPr>
        </p:nvSpPr>
        <p:spPr/>
        <p:txBody>
          <a:bodyPr/>
          <a:lstStyle>
            <a:lvl1pPr>
              <a:defRPr/>
            </a:lvl1pPr>
          </a:lstStyle>
          <a:p>
            <a:pPr>
              <a:defRPr/>
            </a:pPr>
            <a:fld id="{3EE93830-804A-4853-9C31-8C5F428484DE}" type="datetimeFigureOut">
              <a:rPr lang="pl-PL"/>
              <a:pPr>
                <a:defRPr/>
              </a:pPr>
              <a:t>2013-05-05</a:t>
            </a:fld>
            <a:endParaRPr lang="pl-PL"/>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3"/>
          <p:cNvSpPr>
            <a:spLocks noGrp="1"/>
          </p:cNvSpPr>
          <p:nvPr>
            <p:ph type="dt" sz="half" idx="10"/>
          </p:nvPr>
        </p:nvSpPr>
        <p:spPr/>
        <p:txBody>
          <a:bodyPr/>
          <a:lstStyle>
            <a:lvl1pPr>
              <a:defRPr/>
            </a:lvl1pPr>
          </a:lstStyle>
          <a:p>
            <a:pPr>
              <a:defRPr/>
            </a:pPr>
            <a:fld id="{415CF187-8F20-425B-9233-EC777E3FC2E4}" type="datetimeFigureOut">
              <a:rPr lang="pl-PL"/>
              <a:pPr>
                <a:defRPr/>
              </a:pPr>
              <a:t>2013-05-05</a:t>
            </a:fld>
            <a:endParaRPr lang="pl-PL"/>
          </a:p>
        </p:txBody>
      </p:sp>
      <p:sp>
        <p:nvSpPr>
          <p:cNvPr id="4" name="Symbol zastępczy stopki 9"/>
          <p:cNvSpPr>
            <a:spLocks noGrp="1"/>
          </p:cNvSpPr>
          <p:nvPr>
            <p:ph type="ftr" sz="quarter" idx="11"/>
          </p:nvPr>
        </p:nvSpPr>
        <p:spPr/>
        <p:txBody>
          <a:bodyPr/>
          <a:lstStyle>
            <a:lvl1pPr>
              <a:defRPr/>
            </a:lvl1pPr>
          </a:lstStyle>
          <a:p>
            <a:pPr>
              <a:defRPr/>
            </a:pPr>
            <a:endParaRPr lang="pl-PL"/>
          </a:p>
        </p:txBody>
      </p:sp>
      <p:sp>
        <p:nvSpPr>
          <p:cNvPr id="5" name="Symbol zastępczy numeru slajdu 21"/>
          <p:cNvSpPr>
            <a:spLocks noGrp="1"/>
          </p:cNvSpPr>
          <p:nvPr>
            <p:ph type="sldNum" sz="quarter" idx="12"/>
          </p:nvPr>
        </p:nvSpPr>
        <p:spPr/>
        <p:txBody>
          <a:bodyPr/>
          <a:lstStyle>
            <a:lvl1pPr>
              <a:defRPr/>
            </a:lvl1pPr>
          </a:lstStyle>
          <a:p>
            <a:pPr>
              <a:defRPr/>
            </a:pPr>
            <a:fld id="{4768F2EF-4960-4D08-8695-2614A70F9BCB}" type="slidenum">
              <a:rPr lang="pl-PL"/>
              <a:pPr>
                <a:defRPr/>
              </a:pPr>
              <a:t>‹#›</a:t>
            </a:fld>
            <a:endParaRPr lang="pl-PL"/>
          </a:p>
        </p:txBody>
      </p:sp>
    </p:spTree>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23"/>
          <p:cNvSpPr>
            <a:spLocks noGrp="1"/>
          </p:cNvSpPr>
          <p:nvPr>
            <p:ph type="dt" sz="half" idx="10"/>
          </p:nvPr>
        </p:nvSpPr>
        <p:spPr/>
        <p:txBody>
          <a:bodyPr/>
          <a:lstStyle>
            <a:lvl1pPr>
              <a:defRPr/>
            </a:lvl1pPr>
          </a:lstStyle>
          <a:p>
            <a:pPr>
              <a:defRPr/>
            </a:pPr>
            <a:fld id="{0F1A1A05-9382-479C-BAE5-326FB7AF30A1}" type="datetimeFigureOut">
              <a:rPr lang="pl-PL"/>
              <a:pPr>
                <a:defRPr/>
              </a:pPr>
              <a:t>2013-05-05</a:t>
            </a:fld>
            <a:endParaRPr lang="pl-PL"/>
          </a:p>
        </p:txBody>
      </p:sp>
      <p:sp>
        <p:nvSpPr>
          <p:cNvPr id="3" name="Symbol zastępczy stopki 9"/>
          <p:cNvSpPr>
            <a:spLocks noGrp="1"/>
          </p:cNvSpPr>
          <p:nvPr>
            <p:ph type="ftr" sz="quarter" idx="11"/>
          </p:nvPr>
        </p:nvSpPr>
        <p:spPr/>
        <p:txBody>
          <a:bodyPr/>
          <a:lstStyle>
            <a:lvl1pPr>
              <a:defRPr/>
            </a:lvl1pPr>
          </a:lstStyle>
          <a:p>
            <a:pPr>
              <a:defRPr/>
            </a:pPr>
            <a:endParaRPr lang="pl-PL"/>
          </a:p>
        </p:txBody>
      </p:sp>
      <p:sp>
        <p:nvSpPr>
          <p:cNvPr id="4" name="Symbol zastępczy numeru slajdu 21"/>
          <p:cNvSpPr>
            <a:spLocks noGrp="1"/>
          </p:cNvSpPr>
          <p:nvPr>
            <p:ph type="sldNum" sz="quarter" idx="12"/>
          </p:nvPr>
        </p:nvSpPr>
        <p:spPr/>
        <p:txBody>
          <a:bodyPr/>
          <a:lstStyle>
            <a:lvl1pPr>
              <a:defRPr/>
            </a:lvl1pPr>
          </a:lstStyle>
          <a:p>
            <a:pPr>
              <a:defRPr/>
            </a:pPr>
            <a:fld id="{E829CAF9-4784-4258-A476-7100C41AD64D}" type="slidenum">
              <a:rPr lang="pl-PL"/>
              <a:pPr>
                <a:defRPr/>
              </a:pPr>
              <a:t>‹#›</a:t>
            </a:fld>
            <a:endParaRPr lang="pl-PL"/>
          </a:p>
        </p:txBody>
      </p:sp>
    </p:spTree>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9" name="Symbol zastępczy zawartości 28"/>
          <p:cNvSpPr>
            <a:spLocks noGrp="1"/>
          </p:cNvSpPr>
          <p:nvPr>
            <p:ph sz="quarter" idx="1"/>
          </p:nvPr>
        </p:nvSpPr>
        <p:spPr>
          <a:xfrm>
            <a:off x="457200" y="457200"/>
            <a:ext cx="6248400" cy="5715000"/>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3" name="Symbol zastępczy tekstu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pl-PL" smtClean="0"/>
              <a:t>Kliknij, aby edytować style wzorca tekstu</a:t>
            </a:r>
          </a:p>
        </p:txBody>
      </p:sp>
      <p:sp>
        <p:nvSpPr>
          <p:cNvPr id="31" name="Tytuł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5" name="Symbol zastępczy daty 23"/>
          <p:cNvSpPr>
            <a:spLocks noGrp="1"/>
          </p:cNvSpPr>
          <p:nvPr>
            <p:ph type="dt" sz="half" idx="10"/>
          </p:nvPr>
        </p:nvSpPr>
        <p:spPr/>
        <p:txBody>
          <a:bodyPr/>
          <a:lstStyle>
            <a:lvl1pPr>
              <a:defRPr/>
            </a:lvl1pPr>
          </a:lstStyle>
          <a:p>
            <a:pPr>
              <a:defRPr/>
            </a:pPr>
            <a:fld id="{19AC2B6F-2CD2-4C8F-84EE-56A8F8C6FCF5}" type="datetimeFigureOut">
              <a:rPr lang="pl-PL"/>
              <a:pPr>
                <a:defRPr/>
              </a:pPr>
              <a:t>2013-05-05</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2D21BE23-0E32-48A3-ADAC-F206D9BF50EC}" type="slidenum">
              <a:rPr lang="pl-PL"/>
              <a:pPr>
                <a:defRPr/>
              </a:pPr>
              <a:t>‹#›</a:t>
            </a:fld>
            <a:endParaRPr lang="pl-PL"/>
          </a:p>
        </p:txBody>
      </p:sp>
    </p:spTree>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pl-PL" smtClean="0"/>
              <a:t>Kliknij, aby edytować styl</a:t>
            </a:r>
            <a:endParaRPr lang="en-US"/>
          </a:p>
        </p:txBody>
      </p:sp>
      <p:sp>
        <p:nvSpPr>
          <p:cNvPr id="3" name="Symbol zastępczy obrazu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pl-PL" noProof="0" smtClean="0"/>
              <a:t>Kliknij ikonę, aby dodać obraz</a:t>
            </a:r>
            <a:endParaRPr lang="en-US" noProof="0"/>
          </a:p>
        </p:txBody>
      </p:sp>
      <p:sp>
        <p:nvSpPr>
          <p:cNvPr id="4" name="Symbol zastępczy tekstu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pl-PL" smtClean="0"/>
              <a:t>Kliknij, aby edytować style wzorca tekstu</a:t>
            </a:r>
          </a:p>
        </p:txBody>
      </p:sp>
      <p:sp>
        <p:nvSpPr>
          <p:cNvPr id="5" name="Symbol zastępczy daty 23"/>
          <p:cNvSpPr>
            <a:spLocks noGrp="1"/>
          </p:cNvSpPr>
          <p:nvPr>
            <p:ph type="dt" sz="half" idx="10"/>
          </p:nvPr>
        </p:nvSpPr>
        <p:spPr/>
        <p:txBody>
          <a:bodyPr/>
          <a:lstStyle>
            <a:lvl1pPr>
              <a:defRPr/>
            </a:lvl1pPr>
          </a:lstStyle>
          <a:p>
            <a:pPr>
              <a:defRPr/>
            </a:pPr>
            <a:fld id="{36EB84F3-DF00-43AA-8D52-89E6DD16FD91}" type="datetimeFigureOut">
              <a:rPr lang="pl-PL"/>
              <a:pPr>
                <a:defRPr/>
              </a:pPr>
              <a:t>2013-05-05</a:t>
            </a:fld>
            <a:endParaRPr lang="pl-PL"/>
          </a:p>
        </p:txBody>
      </p:sp>
      <p:sp>
        <p:nvSpPr>
          <p:cNvPr id="6" name="Symbol zastępczy stopki 9"/>
          <p:cNvSpPr>
            <a:spLocks noGrp="1"/>
          </p:cNvSpPr>
          <p:nvPr>
            <p:ph type="ftr" sz="quarter" idx="11"/>
          </p:nvPr>
        </p:nvSpPr>
        <p:spPr/>
        <p:txBody>
          <a:bodyPr/>
          <a:lstStyle>
            <a:lvl1pPr>
              <a:defRPr/>
            </a:lvl1pPr>
          </a:lstStyle>
          <a:p>
            <a:pPr>
              <a:defRPr/>
            </a:pPr>
            <a:endParaRPr lang="pl-PL"/>
          </a:p>
        </p:txBody>
      </p:sp>
      <p:sp>
        <p:nvSpPr>
          <p:cNvPr id="7" name="Symbol zastępczy numeru slajdu 21"/>
          <p:cNvSpPr>
            <a:spLocks noGrp="1"/>
          </p:cNvSpPr>
          <p:nvPr>
            <p:ph type="sldNum" sz="quarter" idx="12"/>
          </p:nvPr>
        </p:nvSpPr>
        <p:spPr/>
        <p:txBody>
          <a:bodyPr/>
          <a:lstStyle>
            <a:lvl1pPr>
              <a:defRPr/>
            </a:lvl1pPr>
          </a:lstStyle>
          <a:p>
            <a:pPr>
              <a:defRPr/>
            </a:pPr>
            <a:fld id="{DBB0E8C3-E39D-4A1F-9197-0FFBE220DD9D}" type="slidenum">
              <a:rPr lang="pl-PL"/>
              <a:pPr>
                <a:defRPr/>
              </a:pPr>
              <a:t>‹#›</a:t>
            </a:fld>
            <a:endParaRPr lang="pl-PL"/>
          </a:p>
        </p:txBody>
      </p:sp>
    </p:spTree>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Symbol zastępczy tekstu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smtClean="0"/>
          </a:p>
        </p:txBody>
      </p:sp>
      <p:sp>
        <p:nvSpPr>
          <p:cNvPr id="24" name="Symbol zastępczy daty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1C719D8E-5B2A-4275-958E-FB332A69BB70}" type="datetimeFigureOut">
              <a:rPr lang="pl-PL"/>
              <a:pPr>
                <a:defRPr/>
              </a:pPr>
              <a:t>2013-05-05</a:t>
            </a:fld>
            <a:endParaRPr lang="pl-PL"/>
          </a:p>
        </p:txBody>
      </p:sp>
      <p:sp>
        <p:nvSpPr>
          <p:cNvPr id="10" name="Symbol zastępczy stopki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pl-PL"/>
          </a:p>
        </p:txBody>
      </p:sp>
      <p:sp>
        <p:nvSpPr>
          <p:cNvPr id="22" name="Symbol zastępczy numeru slajdu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D65E4B27-D7B1-4354-920B-A9A093F1F1AE}" type="slidenum">
              <a:rPr lang="pl-PL"/>
              <a:pPr>
                <a:defRPr/>
              </a:pPr>
              <a:t>‹#›</a:t>
            </a:fld>
            <a:endParaRPr lang="pl-PL"/>
          </a:p>
        </p:txBody>
      </p:sp>
      <p:sp>
        <p:nvSpPr>
          <p:cNvPr id="5" name="Symbol zastępczy tytułu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pl-PL" smtClean="0"/>
              <a:t>Kliknij, aby edytować styl</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8332" y="1010767"/>
            <a:ext cx="7772400" cy="1470025"/>
          </a:xfrm>
        </p:spPr>
        <p:txBody>
          <a:bodyPr>
            <a:normAutofit fontScale="90000"/>
          </a:bodyPr>
          <a:lstStyle/>
          <a:p>
            <a:pPr eaLnBrk="1" fontAlgn="auto" hangingPunct="1">
              <a:spcAft>
                <a:spcPts val="0"/>
              </a:spcAft>
              <a:defRPr/>
            </a:pPr>
            <a:r>
              <a:rPr lang="pl-PL" sz="6600" b="1" smtClean="0"/>
              <a:t/>
            </a:r>
            <a:br>
              <a:rPr lang="pl-PL" sz="6600" b="1" smtClean="0"/>
            </a:br>
            <a:r>
              <a:rPr lang="pl-PL" sz="6600" b="1"/>
              <a:t/>
            </a:r>
            <a:br>
              <a:rPr lang="pl-PL" sz="6600" b="1"/>
            </a:br>
            <a:r>
              <a:rPr lang="pl-PL" sz="6600" b="1" smtClean="0"/>
              <a:t/>
            </a:r>
            <a:br>
              <a:rPr lang="pl-PL" sz="6600" b="1" smtClean="0"/>
            </a:br>
            <a:r>
              <a:rPr lang="pl-PL" sz="6600" b="1"/>
              <a:t/>
            </a:r>
            <a:br>
              <a:rPr lang="pl-PL" sz="6600" b="1"/>
            </a:br>
            <a:r>
              <a:rPr lang="pl-PL" sz="6600" b="1" smtClean="0"/>
              <a:t>ODYSSEY </a:t>
            </a:r>
            <a:br>
              <a:rPr lang="pl-PL" sz="6600" b="1" smtClean="0"/>
            </a:br>
            <a:r>
              <a:rPr lang="pl-PL" sz="6600" b="1" smtClean="0"/>
              <a:t>by Homer</a:t>
            </a:r>
            <a:endParaRPr lang="pl-PL" sz="6600" b="1"/>
          </a:p>
        </p:txBody>
      </p:sp>
      <p:pic>
        <p:nvPicPr>
          <p:cNvPr id="13314" name="Obraz 6" descr="statek_ship_012.jpg"/>
          <p:cNvPicPr>
            <a:picLocks noChangeAspect="1"/>
          </p:cNvPicPr>
          <p:nvPr/>
        </p:nvPicPr>
        <p:blipFill>
          <a:blip r:embed="rId2" cstate="print"/>
          <a:srcRect/>
          <a:stretch>
            <a:fillRect/>
          </a:stretch>
        </p:blipFill>
        <p:spPr bwMode="auto">
          <a:xfrm>
            <a:off x="1547813" y="2636838"/>
            <a:ext cx="6215062" cy="3751262"/>
          </a:xfrm>
          <a:prstGeom prst="rect">
            <a:avLst/>
          </a:prstGeom>
          <a:noFill/>
          <a:ln w="9525">
            <a:noFill/>
            <a:miter lim="800000"/>
            <a:headEnd/>
            <a:tailEnd/>
          </a:ln>
        </p:spPr>
      </p:pic>
    </p:spTree>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Obraz 5" descr="sloneczko.gif"/>
          <p:cNvPicPr>
            <a:picLocks noChangeAspect="1"/>
          </p:cNvPicPr>
          <p:nvPr/>
        </p:nvPicPr>
        <p:blipFill>
          <a:blip r:embed="rId2" cstate="print"/>
          <a:srcRect/>
          <a:stretch>
            <a:fillRect/>
          </a:stretch>
        </p:blipFill>
        <p:spPr bwMode="auto">
          <a:xfrm>
            <a:off x="7148513" y="188913"/>
            <a:ext cx="1995487" cy="2001837"/>
          </a:xfrm>
          <a:prstGeom prst="rect">
            <a:avLst/>
          </a:prstGeom>
          <a:noFill/>
          <a:ln w="9525">
            <a:noFill/>
            <a:miter lim="800000"/>
            <a:headEnd/>
            <a:tailEnd/>
          </a:ln>
        </p:spPr>
      </p:pic>
      <p:sp>
        <p:nvSpPr>
          <p:cNvPr id="21506" name="Symbol zastępczy zawartości 2"/>
          <p:cNvSpPr>
            <a:spLocks noGrp="1"/>
          </p:cNvSpPr>
          <p:nvPr>
            <p:ph idx="1"/>
          </p:nvPr>
        </p:nvSpPr>
        <p:spPr>
          <a:xfrm>
            <a:off x="323850" y="2332038"/>
            <a:ext cx="8229600" cy="4525962"/>
          </a:xfrm>
        </p:spPr>
        <p:txBody>
          <a:bodyPr/>
          <a:lstStyle/>
          <a:p>
            <a:pPr algn="ctr" eaLnBrk="1" hangingPunct="1">
              <a:buFont typeface="Wingdings 2" pitchFamily="18" charset="2"/>
              <a:buNone/>
            </a:pPr>
            <a:r>
              <a:rPr lang="pl-PL" smtClean="0"/>
              <a:t>Odysseus is a very important and really positive character. He taught us that we should not be put off by anything. We have to to fight for our goals and dreams. Do not worry if something goes wrong.</a:t>
            </a:r>
          </a:p>
          <a:p>
            <a:pPr algn="ctr" eaLnBrk="1" hangingPunct="1">
              <a:buFont typeface="Wingdings 2" pitchFamily="18" charset="2"/>
              <a:buNone/>
            </a:pPr>
            <a:r>
              <a:rPr lang="en-US" sz="2800" smtClean="0"/>
              <a:t> Polish proverb says: </a:t>
            </a:r>
            <a:endParaRPr lang="pl-PL" sz="2800" smtClean="0"/>
          </a:p>
          <a:p>
            <a:pPr algn="ctr" eaLnBrk="1" hangingPunct="1">
              <a:buFont typeface="Wingdings 2" pitchFamily="18" charset="2"/>
              <a:buNone/>
            </a:pPr>
            <a:endParaRPr lang="pl-PL" sz="1200" smtClean="0"/>
          </a:p>
          <a:p>
            <a:pPr algn="ctr" eaLnBrk="1" hangingPunct="1">
              <a:buFont typeface="Wingdings 2" pitchFamily="18" charset="2"/>
              <a:buNone/>
            </a:pPr>
            <a:r>
              <a:rPr lang="en-US" sz="3200" b="1" i="1" smtClean="0">
                <a:solidFill>
                  <a:schemeClr val="bg2"/>
                </a:solidFill>
              </a:rPr>
              <a:t>"After the storm, the sun always comes</a:t>
            </a:r>
            <a:r>
              <a:rPr lang="pl-PL" sz="3200" b="1" i="1" smtClean="0">
                <a:solidFill>
                  <a:schemeClr val="bg2"/>
                </a:solidFill>
              </a:rPr>
              <a:t>.”</a:t>
            </a:r>
          </a:p>
        </p:txBody>
      </p:sp>
      <p:sp>
        <p:nvSpPr>
          <p:cNvPr id="2" name="Tytuł 1"/>
          <p:cNvSpPr>
            <a:spLocks noGrp="1"/>
          </p:cNvSpPr>
          <p:nvPr>
            <p:ph type="title"/>
          </p:nvPr>
        </p:nvSpPr>
        <p:spPr>
          <a:xfrm>
            <a:off x="6350" y="195263"/>
            <a:ext cx="8229600" cy="1219200"/>
          </a:xfrm>
        </p:spPr>
        <p:txBody>
          <a:bodyPr/>
          <a:lstStyle/>
          <a:p>
            <a:pPr algn="ctr" eaLnBrk="1" fontAlgn="auto" hangingPunct="1">
              <a:spcAft>
                <a:spcPts val="0"/>
              </a:spcAft>
              <a:defRPr/>
            </a:pPr>
            <a:r>
              <a:rPr lang="pl-PL" b="1" err="1" smtClean="0"/>
              <a:t>Odyssey</a:t>
            </a:r>
            <a:r>
              <a:rPr lang="pl-PL" b="1" smtClean="0"/>
              <a:t> </a:t>
            </a:r>
            <a:r>
              <a:rPr lang="pl-PL" b="1" err="1" smtClean="0"/>
              <a:t>teaches</a:t>
            </a:r>
            <a:r>
              <a:rPr lang="pl-PL" b="1" smtClean="0"/>
              <a:t> </a:t>
            </a:r>
            <a:r>
              <a:rPr lang="pl-PL" b="1" err="1" smtClean="0"/>
              <a:t>us</a:t>
            </a:r>
            <a:r>
              <a:rPr lang="pl-PL" b="1" smtClean="0"/>
              <a:t> </a:t>
            </a:r>
            <a:r>
              <a:rPr lang="pl-PL" b="1" err="1" smtClean="0"/>
              <a:t>what</a:t>
            </a:r>
            <a:r>
              <a:rPr lang="pl-PL" b="1" smtClean="0"/>
              <a:t>?</a:t>
            </a:r>
            <a:endParaRPr lang="pl-PL" b="1"/>
          </a:p>
        </p:txBody>
      </p:sp>
      <p:sp>
        <p:nvSpPr>
          <p:cNvPr id="21508" name="Prostokąt 3"/>
          <p:cNvSpPr>
            <a:spLocks noChangeArrowheads="1"/>
          </p:cNvSpPr>
          <p:nvPr/>
        </p:nvSpPr>
        <p:spPr bwMode="auto">
          <a:xfrm>
            <a:off x="3922713" y="6583363"/>
            <a:ext cx="5221287" cy="274637"/>
          </a:xfrm>
          <a:prstGeom prst="rect">
            <a:avLst/>
          </a:prstGeom>
          <a:noFill/>
          <a:ln w="9525">
            <a:noFill/>
            <a:miter lim="800000"/>
            <a:headEnd/>
            <a:tailEnd/>
          </a:ln>
        </p:spPr>
        <p:txBody>
          <a:bodyPr>
            <a:spAutoFit/>
          </a:bodyPr>
          <a:lstStyle/>
          <a:p>
            <a:r>
              <a:rPr lang="pl-PL" sz="1200">
                <a:latin typeface="Constantia" pitchFamily="18" charset="0"/>
              </a:rPr>
              <a:t>Source: http://www.sciaga.pl/tekst/104475-105-charakterystyka-odyseusza  </a:t>
            </a:r>
          </a:p>
        </p:txBody>
      </p:sp>
    </p:spTree>
  </p:cSld>
  <p:clrMapOvr>
    <a:masterClrMapping/>
  </p:clrMapOvr>
  <p:transition spd="slow">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ymbol zastępczy zawartości 1"/>
          <p:cNvSpPr>
            <a:spLocks noGrp="1"/>
          </p:cNvSpPr>
          <p:nvPr>
            <p:ph idx="1"/>
          </p:nvPr>
        </p:nvSpPr>
        <p:spPr>
          <a:xfrm>
            <a:off x="611188" y="2492375"/>
            <a:ext cx="8229600" cy="3705225"/>
          </a:xfrm>
        </p:spPr>
        <p:txBody>
          <a:bodyPr/>
          <a:lstStyle/>
          <a:p>
            <a:pPr marL="0" indent="0" algn="ctr" eaLnBrk="1" hangingPunct="1">
              <a:buFont typeface="Wingdings 2" pitchFamily="18" charset="2"/>
              <a:buNone/>
            </a:pPr>
            <a:r>
              <a:rPr lang="pl-PL" smtClean="0"/>
              <a:t> </a:t>
            </a:r>
            <a:r>
              <a:rPr lang="en-US" sz="3200" smtClean="0"/>
              <a:t>Odysseus and Penelope's relationship is a model example of a mature feeling that despite the distance, and uncertainty remains as strong and compelling. Couple History teaches us patience, and faith in the power of true love. </a:t>
            </a:r>
            <a:r>
              <a:rPr lang="en-US" sz="3200" u="sng" smtClean="0"/>
              <a:t>The feast has become famous and to this day we remember about him</a:t>
            </a:r>
            <a:r>
              <a:rPr lang="pl-PL" sz="3200" u="sng" smtClean="0"/>
              <a:t> (?)</a:t>
            </a:r>
            <a:r>
              <a:rPr lang="en-US" sz="3200" u="sng" smtClean="0"/>
              <a:t>.</a:t>
            </a:r>
            <a:endParaRPr lang="pl-PL" sz="3200" u="sng" smtClean="0"/>
          </a:p>
        </p:txBody>
      </p:sp>
      <p:sp>
        <p:nvSpPr>
          <p:cNvPr id="3" name="Tytuł 2"/>
          <p:cNvSpPr>
            <a:spLocks noGrp="1"/>
          </p:cNvSpPr>
          <p:nvPr>
            <p:ph type="title"/>
          </p:nvPr>
        </p:nvSpPr>
        <p:spPr>
          <a:xfrm>
            <a:off x="474663" y="265726"/>
            <a:ext cx="8229600" cy="1032236"/>
          </a:xfrm>
        </p:spPr>
        <p:txBody>
          <a:bodyPr>
            <a:normAutofit fontScale="90000"/>
          </a:bodyPr>
          <a:lstStyle/>
          <a:p>
            <a:pPr algn="ctr" eaLnBrk="1" hangingPunct="1">
              <a:defRPr/>
            </a:pPr>
            <a:r>
              <a:rPr sz="4000" b="1">
                <a:effectLst/>
              </a:rPr>
              <a:t>Theme Penelope and Odysseus love</a:t>
            </a:r>
            <a:endParaRPr lang="pl-PL" sz="4000" b="1"/>
          </a:p>
        </p:txBody>
      </p:sp>
      <p:pic>
        <p:nvPicPr>
          <p:cNvPr id="22531" name="Obraz 3"/>
          <p:cNvPicPr>
            <a:picLocks noChangeAspect="1"/>
          </p:cNvPicPr>
          <p:nvPr/>
        </p:nvPicPr>
        <p:blipFill>
          <a:blip r:embed="rId2" cstate="print"/>
          <a:srcRect/>
          <a:stretch>
            <a:fillRect/>
          </a:stretch>
        </p:blipFill>
        <p:spPr bwMode="auto">
          <a:xfrm>
            <a:off x="3924300" y="1341438"/>
            <a:ext cx="1296988" cy="1143000"/>
          </a:xfrm>
          <a:prstGeom prst="rect">
            <a:avLst/>
          </a:prstGeom>
          <a:noFill/>
          <a:ln w="9525">
            <a:noFill/>
            <a:miter lim="800000"/>
            <a:headEnd/>
            <a:tailEnd/>
          </a:ln>
        </p:spPr>
      </p:pic>
      <p:sp>
        <p:nvSpPr>
          <p:cNvPr id="22532" name="Prostokąt 5"/>
          <p:cNvSpPr>
            <a:spLocks noChangeArrowheads="1"/>
          </p:cNvSpPr>
          <p:nvPr/>
        </p:nvSpPr>
        <p:spPr bwMode="auto">
          <a:xfrm>
            <a:off x="7188200" y="6583363"/>
            <a:ext cx="1955800" cy="274637"/>
          </a:xfrm>
          <a:prstGeom prst="rect">
            <a:avLst/>
          </a:prstGeom>
          <a:noFill/>
          <a:ln w="9525">
            <a:noFill/>
            <a:miter lim="800000"/>
            <a:headEnd/>
            <a:tailEnd/>
          </a:ln>
        </p:spPr>
        <p:txBody>
          <a:bodyPr wrap="none">
            <a:spAutoFit/>
          </a:bodyPr>
          <a:lstStyle/>
          <a:p>
            <a:r>
              <a:rPr lang="pl-PL" sz="1200" dirty="0" err="1"/>
              <a:t>Source</a:t>
            </a:r>
            <a:r>
              <a:rPr lang="pl-PL" sz="1200" dirty="0"/>
              <a:t>: </a:t>
            </a:r>
            <a:r>
              <a:rPr lang="pl-PL" sz="1200" dirty="0" err="1"/>
              <a:t>www.wikipedia.eu</a:t>
            </a:r>
            <a:endParaRPr lang="pl-PL" sz="1200" dirty="0"/>
          </a:p>
        </p:txBody>
      </p:sp>
    </p:spTree>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ymbol zastępczy zawartości 2"/>
          <p:cNvSpPr>
            <a:spLocks noGrp="1"/>
          </p:cNvSpPr>
          <p:nvPr>
            <p:ph idx="1"/>
          </p:nvPr>
        </p:nvSpPr>
        <p:spPr>
          <a:xfrm>
            <a:off x="179388" y="1196975"/>
            <a:ext cx="8964612" cy="4860925"/>
          </a:xfrm>
        </p:spPr>
        <p:txBody>
          <a:bodyPr/>
          <a:lstStyle/>
          <a:p>
            <a:pPr eaLnBrk="1" hangingPunct="1">
              <a:buFont typeface="Wingdings 2" pitchFamily="18" charset="2"/>
              <a:buNone/>
            </a:pPr>
            <a:r>
              <a:rPr lang="pl-PL" smtClean="0"/>
              <a:t>   </a:t>
            </a:r>
            <a:r>
              <a:rPr lang="pl-PL" sz="2800" smtClean="0"/>
              <a:t>O</a:t>
            </a:r>
            <a:r>
              <a:rPr lang="en-US" sz="2800" smtClean="0"/>
              <a:t>dyssey </a:t>
            </a:r>
            <a:r>
              <a:rPr lang="pl-PL" sz="2800" smtClean="0"/>
              <a:t>was</a:t>
            </a:r>
            <a:r>
              <a:rPr lang="en-US" sz="2800" smtClean="0"/>
              <a:t> the inspiration for many artists</a:t>
            </a:r>
            <a:r>
              <a:rPr lang="pl-PL" sz="2800" smtClean="0"/>
              <a:t>, eg:</a:t>
            </a:r>
          </a:p>
          <a:p>
            <a:pPr eaLnBrk="1" hangingPunct="1">
              <a:buFont typeface="Wingdings" pitchFamily="2" charset="2"/>
              <a:buChar char="v"/>
            </a:pPr>
            <a:r>
              <a:rPr lang="pl-PL" sz="2400" smtClean="0"/>
              <a:t>Polish poet </a:t>
            </a:r>
            <a:r>
              <a:rPr lang="en-US" sz="2400" smtClean="0"/>
              <a:t>Leopold Staff wrote a poem</a:t>
            </a:r>
            <a:r>
              <a:rPr lang="pl-PL" sz="2400" smtClean="0"/>
              <a:t> </a:t>
            </a:r>
            <a:r>
              <a:rPr lang="pl-PL" sz="2400" b="1" i="1" smtClean="0">
                <a:solidFill>
                  <a:schemeClr val="bg2"/>
                </a:solidFill>
              </a:rPr>
              <a:t>„</a:t>
            </a:r>
            <a:r>
              <a:rPr lang="en-US" sz="2400" b="1" i="1" smtClean="0">
                <a:solidFill>
                  <a:schemeClr val="bg2"/>
                </a:solidFill>
              </a:rPr>
              <a:t>ODYS</a:t>
            </a:r>
            <a:r>
              <a:rPr lang="pl-PL" sz="2400" b="1" i="1" smtClean="0">
                <a:solidFill>
                  <a:schemeClr val="bg2"/>
                </a:solidFill>
              </a:rPr>
              <a:t>”</a:t>
            </a:r>
            <a:r>
              <a:rPr lang="pl-PL" sz="2400" smtClean="0"/>
              <a:t> on </a:t>
            </a:r>
            <a:r>
              <a:rPr lang="en-US" sz="2400" smtClean="0"/>
              <a:t>on the basis of </a:t>
            </a:r>
            <a:r>
              <a:rPr lang="pl-PL" sz="2400" smtClean="0"/>
              <a:t>O</a:t>
            </a:r>
            <a:r>
              <a:rPr lang="en-US" sz="2400" smtClean="0"/>
              <a:t>dyssey </a:t>
            </a:r>
            <a:endParaRPr lang="pl-PL" sz="2400" smtClean="0"/>
          </a:p>
          <a:p>
            <a:pPr eaLnBrk="1" hangingPunct="1">
              <a:buFont typeface="Wingdings" pitchFamily="2" charset="2"/>
              <a:buChar char="v"/>
            </a:pPr>
            <a:endParaRPr lang="pl-PL" sz="2400" smtClean="0"/>
          </a:p>
          <a:p>
            <a:pPr eaLnBrk="1" hangingPunct="1">
              <a:buFont typeface="Wingdings" pitchFamily="2" charset="2"/>
              <a:buChar char="v"/>
            </a:pPr>
            <a:endParaRPr lang="pl-PL" sz="2400" smtClean="0"/>
          </a:p>
          <a:p>
            <a:pPr eaLnBrk="1" hangingPunct="1">
              <a:buFont typeface="Wingdings" pitchFamily="2" charset="2"/>
              <a:buChar char="v"/>
            </a:pPr>
            <a:endParaRPr lang="pl-PL" sz="2400" smtClean="0"/>
          </a:p>
          <a:p>
            <a:pPr eaLnBrk="1" hangingPunct="1">
              <a:buFont typeface="Wingdings" pitchFamily="2" charset="2"/>
              <a:buChar char="v"/>
            </a:pPr>
            <a:r>
              <a:rPr lang="pl-PL" sz="2400" smtClean="0"/>
              <a:t>Russian film director, film producer and screenwriter </a:t>
            </a:r>
            <a:r>
              <a:rPr lang="en-US" sz="2400" smtClean="0"/>
              <a:t>Andr</a:t>
            </a:r>
            <a:r>
              <a:rPr lang="pl-PL" sz="2400" smtClean="0"/>
              <a:t>iej </a:t>
            </a:r>
            <a:r>
              <a:rPr lang="en-US" sz="2400" smtClean="0"/>
              <a:t>Konc</a:t>
            </a:r>
            <a:r>
              <a:rPr lang="pl-PL" sz="2400" smtClean="0"/>
              <a:t>załowski</a:t>
            </a:r>
            <a:r>
              <a:rPr lang="en-US" sz="2400" smtClean="0"/>
              <a:t> directed the film</a:t>
            </a:r>
            <a:r>
              <a:rPr lang="pl-PL" sz="2400" smtClean="0"/>
              <a:t> </a:t>
            </a:r>
            <a:r>
              <a:rPr lang="pl-PL" sz="2400" b="1" i="1" smtClean="0">
                <a:solidFill>
                  <a:schemeClr val="bg2"/>
                </a:solidFill>
              </a:rPr>
              <a:t>„The Odyssey„</a:t>
            </a:r>
          </a:p>
          <a:p>
            <a:pPr eaLnBrk="1" hangingPunct="1">
              <a:buFont typeface="Wingdings 2" pitchFamily="18" charset="2"/>
              <a:buNone/>
            </a:pPr>
            <a:endParaRPr lang="pl-PL" sz="2400" smtClean="0"/>
          </a:p>
        </p:txBody>
      </p:sp>
      <p:sp>
        <p:nvSpPr>
          <p:cNvPr id="2" name="Tytuł 1"/>
          <p:cNvSpPr>
            <a:spLocks noGrp="1"/>
          </p:cNvSpPr>
          <p:nvPr>
            <p:ph type="title"/>
          </p:nvPr>
        </p:nvSpPr>
        <p:spPr bwMode="auto">
          <a:xfrm>
            <a:off x="468313" y="0"/>
            <a:ext cx="8229600" cy="1219200"/>
          </a:xfrm>
        </p:spPr>
        <p:txBody>
          <a:bodyPr wrap="square" lIns="91440" tIns="45720" rIns="91440" bIns="45720" numCol="1" compatLnSpc="1">
            <a:prstTxWarp prst="textNoShape">
              <a:avLst/>
            </a:prstTxWarp>
          </a:bodyPr>
          <a:lstStyle/>
          <a:p>
            <a:pPr algn="ctr" eaLnBrk="1" hangingPunct="1"/>
            <a:r>
              <a:rPr lang="pl-PL" smtClean="0">
                <a:ln>
                  <a:noFill/>
                </a:ln>
                <a:effectLst/>
              </a:rPr>
              <a:t>Inspiration for others</a:t>
            </a:r>
          </a:p>
        </p:txBody>
      </p:sp>
      <p:pic>
        <p:nvPicPr>
          <p:cNvPr id="4" name="Obraz 3" descr="tasma-filmowa.jpg"/>
          <p:cNvPicPr>
            <a:picLocks noChangeAspect="1"/>
          </p:cNvPicPr>
          <p:nvPr/>
        </p:nvPicPr>
        <p:blipFill>
          <a:blip r:embed="rId2" cstate="print">
            <a:duotone>
              <a:prstClr val="black"/>
              <a:schemeClr val="tx2">
                <a:tint val="45000"/>
                <a:satMod val="400000"/>
              </a:schemeClr>
            </a:duotone>
            <a:lum bright="5000" contrast="-14000"/>
          </a:blip>
          <a:stretch>
            <a:fillRect/>
          </a:stretch>
        </p:blipFill>
        <p:spPr>
          <a:xfrm>
            <a:off x="1695253" y="5160767"/>
            <a:ext cx="1361001" cy="775296"/>
          </a:xfrm>
          <a:prstGeom prst="rect">
            <a:avLst/>
          </a:prstGeom>
          <a:solidFill>
            <a:schemeClr val="accent1">
              <a:alpha val="97000"/>
            </a:schemeClr>
          </a:solidFill>
        </p:spPr>
      </p:pic>
      <p:sp>
        <p:nvSpPr>
          <p:cNvPr id="23556" name="Prostokąt 4"/>
          <p:cNvSpPr>
            <a:spLocks noChangeArrowheads="1"/>
          </p:cNvSpPr>
          <p:nvPr/>
        </p:nvSpPr>
        <p:spPr bwMode="auto">
          <a:xfrm>
            <a:off x="827088" y="6583363"/>
            <a:ext cx="8964612" cy="274637"/>
          </a:xfrm>
          <a:prstGeom prst="rect">
            <a:avLst/>
          </a:prstGeom>
          <a:noFill/>
          <a:ln w="9525">
            <a:noFill/>
            <a:miter lim="800000"/>
            <a:headEnd/>
            <a:tailEnd/>
          </a:ln>
        </p:spPr>
        <p:txBody>
          <a:bodyPr>
            <a:spAutoFit/>
          </a:bodyPr>
          <a:lstStyle/>
          <a:p>
            <a:r>
              <a:rPr lang="pl-PL" sz="1200" dirty="0" err="1">
                <a:latin typeface="Constantia" pitchFamily="18" charset="0"/>
              </a:rPr>
              <a:t>Source</a:t>
            </a:r>
            <a:r>
              <a:rPr lang="pl-PL" sz="1200" dirty="0">
                <a:latin typeface="Constantia" pitchFamily="18" charset="0"/>
              </a:rPr>
              <a:t>:  </a:t>
            </a:r>
            <a:r>
              <a:rPr lang="pl-PL" sz="1200" dirty="0" err="1">
                <a:latin typeface="Constantia" pitchFamily="18" charset="0"/>
              </a:rPr>
              <a:t>oknotest.pl</a:t>
            </a:r>
            <a:r>
              <a:rPr lang="pl-PL" sz="1200" dirty="0">
                <a:latin typeface="Constantia" pitchFamily="18" charset="0"/>
              </a:rPr>
              <a:t>; </a:t>
            </a:r>
            <a:r>
              <a:rPr lang="pl-PL" sz="1200" dirty="0"/>
              <a:t>http://pl.wikipedia.org/wiki/Andriej_Koncza%C5%82owski; http://pl.wikipedia.org/wiki/Leopold_Staff</a:t>
            </a:r>
          </a:p>
        </p:txBody>
      </p:sp>
      <p:pic>
        <p:nvPicPr>
          <p:cNvPr id="23559" name="Picture 7" descr="staff_portret1"/>
          <p:cNvPicPr>
            <a:picLocks noChangeAspect="1" noChangeArrowheads="1"/>
          </p:cNvPicPr>
          <p:nvPr/>
        </p:nvPicPr>
        <p:blipFill>
          <a:blip r:embed="rId3" cstate="print"/>
          <a:srcRect/>
          <a:stretch>
            <a:fillRect/>
          </a:stretch>
        </p:blipFill>
        <p:spPr bwMode="auto">
          <a:xfrm>
            <a:off x="4787900" y="2205038"/>
            <a:ext cx="1162050" cy="1539875"/>
          </a:xfrm>
          <a:prstGeom prst="rect">
            <a:avLst/>
          </a:prstGeom>
          <a:noFill/>
        </p:spPr>
      </p:pic>
      <p:pic>
        <p:nvPicPr>
          <p:cNvPr id="23561" name="Picture 9" descr="220px-Andrei-Konchalovskiy-2"/>
          <p:cNvPicPr>
            <a:picLocks noChangeAspect="1" noChangeArrowheads="1"/>
          </p:cNvPicPr>
          <p:nvPr/>
        </p:nvPicPr>
        <p:blipFill>
          <a:blip r:embed="rId4" cstate="print"/>
          <a:srcRect/>
          <a:stretch>
            <a:fillRect/>
          </a:stretch>
        </p:blipFill>
        <p:spPr bwMode="auto">
          <a:xfrm>
            <a:off x="3492500" y="4652963"/>
            <a:ext cx="1341438" cy="1700212"/>
          </a:xfrm>
          <a:prstGeom prst="rect">
            <a:avLst/>
          </a:prstGeom>
          <a:noFill/>
        </p:spPr>
      </p:pic>
      <p:pic>
        <p:nvPicPr>
          <p:cNvPr id="23563" name="Picture 11" descr="6908704"/>
          <p:cNvPicPr>
            <a:picLocks noChangeAspect="1" noChangeArrowheads="1"/>
          </p:cNvPicPr>
          <p:nvPr/>
        </p:nvPicPr>
        <p:blipFill>
          <a:blip r:embed="rId5" cstate="print"/>
          <a:srcRect/>
          <a:stretch>
            <a:fillRect/>
          </a:stretch>
        </p:blipFill>
        <p:spPr bwMode="auto">
          <a:xfrm>
            <a:off x="5076825" y="4652963"/>
            <a:ext cx="1163638" cy="1773237"/>
          </a:xfrm>
          <a:prstGeom prst="rect">
            <a:avLst/>
          </a:prstGeom>
          <a:noFill/>
        </p:spPr>
      </p:pic>
      <p:sp>
        <p:nvSpPr>
          <p:cNvPr id="23565" name="AutoShape 13" descr="9k="/>
          <p:cNvSpPr>
            <a:spLocks noChangeAspect="1" noChangeArrowheads="1"/>
          </p:cNvSpPr>
          <p:nvPr/>
        </p:nvSpPr>
        <p:spPr bwMode="auto">
          <a:xfrm>
            <a:off x="4419600" y="3276600"/>
            <a:ext cx="304800" cy="304800"/>
          </a:xfrm>
          <a:prstGeom prst="rect">
            <a:avLst/>
          </a:prstGeom>
          <a:noFill/>
        </p:spPr>
        <p:txBody>
          <a:bodyPr/>
          <a:lstStyle/>
          <a:p>
            <a:endParaRPr lang="pl-PL"/>
          </a:p>
        </p:txBody>
      </p:sp>
      <p:sp>
        <p:nvSpPr>
          <p:cNvPr id="23567" name="AutoShape 15" descr="9k="/>
          <p:cNvSpPr>
            <a:spLocks noChangeAspect="1" noChangeArrowheads="1"/>
          </p:cNvSpPr>
          <p:nvPr/>
        </p:nvSpPr>
        <p:spPr bwMode="auto">
          <a:xfrm>
            <a:off x="4419600" y="3276600"/>
            <a:ext cx="304800" cy="304800"/>
          </a:xfrm>
          <a:prstGeom prst="rect">
            <a:avLst/>
          </a:prstGeom>
          <a:noFill/>
        </p:spPr>
        <p:txBody>
          <a:bodyPr/>
          <a:lstStyle/>
          <a:p>
            <a:endParaRPr lang="pl-PL"/>
          </a:p>
        </p:txBody>
      </p:sp>
      <p:sp>
        <p:nvSpPr>
          <p:cNvPr id="23569" name="AutoShape 17" descr="9k="/>
          <p:cNvSpPr>
            <a:spLocks noChangeAspect="1" noChangeArrowheads="1"/>
          </p:cNvSpPr>
          <p:nvPr/>
        </p:nvSpPr>
        <p:spPr bwMode="auto">
          <a:xfrm>
            <a:off x="4419600" y="3276600"/>
            <a:ext cx="304800" cy="304800"/>
          </a:xfrm>
          <a:prstGeom prst="rect">
            <a:avLst/>
          </a:prstGeom>
          <a:noFill/>
        </p:spPr>
        <p:txBody>
          <a:bodyPr/>
          <a:lstStyle/>
          <a:p>
            <a:endParaRPr lang="pl-PL"/>
          </a:p>
        </p:txBody>
      </p:sp>
      <p:pic>
        <p:nvPicPr>
          <p:cNvPr id="23571" name="Picture 19" descr="pisarz"/>
          <p:cNvPicPr>
            <a:picLocks noChangeAspect="1" noChangeArrowheads="1"/>
          </p:cNvPicPr>
          <p:nvPr/>
        </p:nvPicPr>
        <p:blipFill>
          <a:blip r:embed="rId6" cstate="print"/>
          <a:srcRect/>
          <a:stretch>
            <a:fillRect/>
          </a:stretch>
        </p:blipFill>
        <p:spPr bwMode="auto">
          <a:xfrm>
            <a:off x="3132138" y="2349500"/>
            <a:ext cx="966787" cy="1208088"/>
          </a:xfrm>
          <a:prstGeom prst="rect">
            <a:avLst/>
          </a:prstGeom>
          <a:noFill/>
        </p:spPr>
      </p:pic>
    </p:spTree>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ymbol zastępczy zawartości 2"/>
          <p:cNvSpPr>
            <a:spLocks noGrp="1"/>
          </p:cNvSpPr>
          <p:nvPr>
            <p:ph idx="1"/>
          </p:nvPr>
        </p:nvSpPr>
        <p:spPr>
          <a:xfrm>
            <a:off x="500063" y="836713"/>
            <a:ext cx="8229600" cy="4975126"/>
          </a:xfrm>
        </p:spPr>
        <p:txBody>
          <a:bodyPr/>
          <a:lstStyle/>
          <a:p>
            <a:pPr algn="ctr" eaLnBrk="1" hangingPunct="1">
              <a:buFont typeface="Wingdings 2" pitchFamily="18" charset="2"/>
              <a:buNone/>
            </a:pPr>
            <a:r>
              <a:rPr lang="en-US" sz="2000" b="1" dirty="0" smtClean="0"/>
              <a:t>Do not be concerned about</a:t>
            </a:r>
          </a:p>
          <a:p>
            <a:pPr algn="ctr" eaLnBrk="1" hangingPunct="1">
              <a:buFont typeface="Wingdings 2" pitchFamily="18" charset="2"/>
              <a:buNone/>
            </a:pPr>
            <a:r>
              <a:rPr lang="en-US" sz="2000" b="1" dirty="0" smtClean="0"/>
              <a:t>Thy sufferings and errors</a:t>
            </a:r>
          </a:p>
          <a:p>
            <a:pPr algn="ctr" eaLnBrk="1" hangingPunct="1">
              <a:buFont typeface="Wingdings 2" pitchFamily="18" charset="2"/>
              <a:buNone/>
            </a:pPr>
            <a:r>
              <a:rPr lang="en-US" sz="2000" b="1" dirty="0" smtClean="0"/>
              <a:t>Everywhere is a simple way</a:t>
            </a:r>
          </a:p>
          <a:p>
            <a:pPr algn="ctr" eaLnBrk="1" hangingPunct="1">
              <a:buFont typeface="Wingdings 2" pitchFamily="18" charset="2"/>
              <a:buNone/>
            </a:pPr>
            <a:r>
              <a:rPr lang="en-US" sz="2000" b="1" dirty="0" smtClean="0"/>
              <a:t>But everywhere and astray</a:t>
            </a:r>
          </a:p>
          <a:p>
            <a:pPr algn="ctr" eaLnBrk="1" hangingPunct="1">
              <a:buFont typeface="Wingdings 2" pitchFamily="18" charset="2"/>
              <a:buNone/>
            </a:pPr>
            <a:endParaRPr lang="en-US" sz="2000" b="1" dirty="0" smtClean="0"/>
          </a:p>
          <a:p>
            <a:pPr algn="ctr" eaLnBrk="1" hangingPunct="1">
              <a:buFont typeface="Wingdings 2" pitchFamily="18" charset="2"/>
              <a:buNone/>
            </a:pPr>
            <a:r>
              <a:rPr lang="en-US" sz="2000" b="1" dirty="0" smtClean="0"/>
              <a:t>That's it only</a:t>
            </a:r>
          </a:p>
          <a:p>
            <a:pPr algn="ctr" eaLnBrk="1" hangingPunct="1">
              <a:buFont typeface="Wingdings 2" pitchFamily="18" charset="2"/>
              <a:buNone/>
            </a:pPr>
            <a:r>
              <a:rPr lang="en-US" sz="2000" b="1" dirty="0" smtClean="0"/>
              <a:t>To continue to go forward boldly,</a:t>
            </a:r>
          </a:p>
          <a:p>
            <a:pPr algn="ctr" eaLnBrk="1" hangingPunct="1">
              <a:buFont typeface="Wingdings 2" pitchFamily="18" charset="2"/>
              <a:buNone/>
            </a:pPr>
            <a:r>
              <a:rPr lang="en-US" sz="2000" b="1" dirty="0" smtClean="0"/>
              <a:t>Because there is always a</a:t>
            </a:r>
          </a:p>
          <a:p>
            <a:pPr algn="ctr" eaLnBrk="1" hangingPunct="1">
              <a:buFont typeface="Wingdings 2" pitchFamily="18" charset="2"/>
              <a:buNone/>
            </a:pPr>
            <a:r>
              <a:rPr lang="en-US" sz="2000" b="1" dirty="0" smtClean="0"/>
              <a:t>Where else than he wanted</a:t>
            </a:r>
          </a:p>
          <a:p>
            <a:pPr algn="ctr" eaLnBrk="1" hangingPunct="1">
              <a:buFont typeface="Wingdings 2" pitchFamily="18" charset="2"/>
              <a:buNone/>
            </a:pPr>
            <a:endParaRPr lang="en-US" sz="2000" b="1" dirty="0" smtClean="0"/>
          </a:p>
          <a:p>
            <a:pPr algn="ctr" eaLnBrk="1" hangingPunct="1">
              <a:buFont typeface="Wingdings 2" pitchFamily="18" charset="2"/>
              <a:buNone/>
            </a:pPr>
            <a:r>
              <a:rPr lang="en-US" sz="2000" b="1" dirty="0" smtClean="0"/>
              <a:t>A stone with the inscription:</a:t>
            </a:r>
          </a:p>
          <a:p>
            <a:pPr algn="ctr" eaLnBrk="1" hangingPunct="1">
              <a:buFont typeface="Wingdings 2" pitchFamily="18" charset="2"/>
              <a:buNone/>
            </a:pPr>
            <a:r>
              <a:rPr lang="en-US" sz="2000" b="1" dirty="0" smtClean="0"/>
              <a:t>Here lies so-and-so</a:t>
            </a:r>
          </a:p>
          <a:p>
            <a:pPr algn="ctr" eaLnBrk="1" hangingPunct="1">
              <a:buFont typeface="Wingdings 2" pitchFamily="18" charset="2"/>
              <a:buNone/>
            </a:pPr>
            <a:r>
              <a:rPr lang="en-US" sz="2000" b="1" dirty="0" smtClean="0"/>
              <a:t>Each of us is Odysseus,</a:t>
            </a:r>
          </a:p>
          <a:p>
            <a:pPr algn="ctr" eaLnBrk="1" hangingPunct="1">
              <a:buFont typeface="Wingdings 2" pitchFamily="18" charset="2"/>
              <a:buNone/>
            </a:pPr>
            <a:r>
              <a:rPr lang="en-US" sz="2000" b="1" dirty="0" smtClean="0"/>
              <a:t>What goes back to his Ithaca</a:t>
            </a:r>
            <a:endParaRPr lang="pl-PL" sz="2000" b="1" dirty="0" smtClean="0"/>
          </a:p>
        </p:txBody>
      </p:sp>
      <p:sp>
        <p:nvSpPr>
          <p:cNvPr id="2" name="Tytuł 1"/>
          <p:cNvSpPr>
            <a:spLocks noGrp="1"/>
          </p:cNvSpPr>
          <p:nvPr>
            <p:ph type="title"/>
          </p:nvPr>
        </p:nvSpPr>
        <p:spPr>
          <a:xfrm>
            <a:off x="457200" y="152400"/>
            <a:ext cx="8229600" cy="828328"/>
          </a:xfrm>
        </p:spPr>
        <p:txBody>
          <a:bodyPr/>
          <a:lstStyle/>
          <a:p>
            <a:pPr algn="ctr" eaLnBrk="1" fontAlgn="auto" hangingPunct="1">
              <a:spcAft>
                <a:spcPts val="0"/>
              </a:spcAft>
              <a:defRPr/>
            </a:pPr>
            <a:r>
              <a:rPr lang="pl-PL" dirty="0" smtClean="0"/>
              <a:t>Leopold Staff - </a:t>
            </a:r>
            <a:r>
              <a:rPr lang="pl-PL" dirty="0" err="1" smtClean="0"/>
              <a:t>Odysseus</a:t>
            </a:r>
            <a:endParaRPr lang="pl-PL" dirty="0"/>
          </a:p>
        </p:txBody>
      </p:sp>
      <p:sp>
        <p:nvSpPr>
          <p:cNvPr id="5" name="Prostokąt 4"/>
          <p:cNvSpPr/>
          <p:nvPr/>
        </p:nvSpPr>
        <p:spPr>
          <a:xfrm>
            <a:off x="2776131" y="6396335"/>
            <a:ext cx="6367869" cy="461665"/>
          </a:xfrm>
          <a:prstGeom prst="rect">
            <a:avLst/>
          </a:prstGeom>
        </p:spPr>
        <p:txBody>
          <a:bodyPr wrap="square">
            <a:spAutoFit/>
          </a:bodyPr>
          <a:lstStyle/>
          <a:p>
            <a:r>
              <a:rPr lang="pl-PL" sz="1200" dirty="0" smtClean="0"/>
              <a:t>                                                                              </a:t>
            </a:r>
          </a:p>
          <a:p>
            <a:r>
              <a:rPr lang="pl-PL" sz="1200" dirty="0" smtClean="0"/>
              <a:t> </a:t>
            </a:r>
            <a:r>
              <a:rPr lang="pl-PL" sz="1200" dirty="0" smtClean="0"/>
              <a:t>                                                                              </a:t>
            </a:r>
            <a:r>
              <a:rPr lang="pl-PL" sz="1200" dirty="0" err="1" smtClean="0"/>
              <a:t>Scourse</a:t>
            </a:r>
            <a:r>
              <a:rPr lang="pl-PL" sz="1200" dirty="0" smtClean="0"/>
              <a:t>:  </a:t>
            </a:r>
            <a:r>
              <a:rPr lang="pl-PL" sz="1200" dirty="0" err="1" smtClean="0"/>
              <a:t>www.wiersze.annet.pl</a:t>
            </a:r>
            <a:r>
              <a:rPr lang="pl-PL" sz="1200" dirty="0" smtClean="0"/>
              <a:t>/w</a:t>
            </a:r>
            <a:r>
              <a:rPr lang="pl-PL" sz="1200" dirty="0" smtClean="0"/>
              <a:t>,,11589</a:t>
            </a:r>
            <a:endParaRPr lang="pl-PL" sz="1200" dirty="0"/>
          </a:p>
        </p:txBody>
      </p:sp>
    </p:spTree>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ymbol zastępczy zawartości 2"/>
          <p:cNvSpPr>
            <a:spLocks noGrp="1"/>
          </p:cNvSpPr>
          <p:nvPr>
            <p:ph idx="1"/>
          </p:nvPr>
        </p:nvSpPr>
        <p:spPr/>
        <p:txBody>
          <a:bodyPr/>
          <a:lstStyle/>
          <a:p>
            <a:pPr algn="ctr" eaLnBrk="1" hangingPunct="1">
              <a:buFont typeface="Wingdings 2" pitchFamily="18" charset="2"/>
              <a:buNone/>
            </a:pPr>
            <a:r>
              <a:rPr lang="pl-PL" b="1" smtClean="0"/>
              <a:t>    </a:t>
            </a:r>
            <a:r>
              <a:rPr lang="en-US" sz="4000" b="1" smtClean="0"/>
              <a:t>Thank you for attention</a:t>
            </a:r>
            <a:endParaRPr lang="pl-PL" sz="4000" b="1" smtClean="0"/>
          </a:p>
          <a:p>
            <a:pPr algn="ctr" eaLnBrk="1" hangingPunct="1">
              <a:buFont typeface="Wingdings 2" pitchFamily="18" charset="2"/>
              <a:buNone/>
            </a:pPr>
            <a:endParaRPr lang="pl-PL" sz="3600" b="1" smtClean="0"/>
          </a:p>
          <a:p>
            <a:pPr algn="r" eaLnBrk="1" hangingPunct="1">
              <a:buFont typeface="Wingdings 2" pitchFamily="18" charset="2"/>
              <a:buNone/>
            </a:pPr>
            <a:r>
              <a:rPr lang="pl-PL" sz="3600" b="1" smtClean="0"/>
              <a:t>    </a:t>
            </a:r>
          </a:p>
          <a:p>
            <a:pPr algn="r" eaLnBrk="1" hangingPunct="1">
              <a:buFont typeface="Wingdings 2" pitchFamily="18" charset="2"/>
              <a:buNone/>
            </a:pPr>
            <a:endParaRPr lang="pl-PL" sz="3600" b="1" smtClean="0"/>
          </a:p>
          <a:p>
            <a:pPr algn="r" eaLnBrk="1" hangingPunct="1">
              <a:buFont typeface="Wingdings 2" pitchFamily="18" charset="2"/>
              <a:buNone/>
            </a:pPr>
            <a:r>
              <a:rPr lang="en-US" sz="2800" b="1" smtClean="0"/>
              <a:t>Presentations prepared by</a:t>
            </a:r>
            <a:endParaRPr lang="pl-PL" sz="2800" b="1" smtClean="0"/>
          </a:p>
          <a:p>
            <a:pPr algn="r" eaLnBrk="1" hangingPunct="1">
              <a:buFont typeface="Wingdings 2" pitchFamily="18" charset="2"/>
              <a:buNone/>
            </a:pPr>
            <a:r>
              <a:rPr lang="en-US" sz="2800" b="1" smtClean="0"/>
              <a:t>Roksana Dłużniak</a:t>
            </a:r>
            <a:endParaRPr lang="pl-PL" sz="2800" b="1" smtClean="0"/>
          </a:p>
          <a:p>
            <a:pPr eaLnBrk="1" hangingPunct="1">
              <a:buFont typeface="Wingdings 2" pitchFamily="18" charset="2"/>
              <a:buNone/>
            </a:pPr>
            <a:endParaRPr lang="pl-PL" smtClean="0"/>
          </a:p>
          <a:p>
            <a:pPr eaLnBrk="1" hangingPunct="1">
              <a:buFont typeface="Wingdings 2" pitchFamily="18" charset="2"/>
              <a:buNone/>
            </a:pPr>
            <a:endParaRPr lang="pl-PL" smtClean="0"/>
          </a:p>
        </p:txBody>
      </p:sp>
      <p:pic>
        <p:nvPicPr>
          <p:cNvPr id="4" name="Obraz 3" descr="buzka.jpeg"/>
          <p:cNvPicPr>
            <a:picLocks noChangeAspect="1"/>
          </p:cNvPicPr>
          <p:nvPr/>
        </p:nvPicPr>
        <p:blipFill>
          <a:blip r:embed="rId2" cstate="print">
            <a:duotone>
              <a:prstClr val="black"/>
              <a:schemeClr val="accent1">
                <a:tint val="45000"/>
                <a:satMod val="400000"/>
              </a:schemeClr>
            </a:duotone>
          </a:blip>
          <a:stretch>
            <a:fillRect/>
          </a:stretch>
        </p:blipFill>
        <p:spPr>
          <a:xfrm>
            <a:off x="6591754" y="5087180"/>
            <a:ext cx="1432627" cy="143262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Tree>
  </p:cSld>
  <p:clrMapOvr>
    <a:masterClrMapping/>
  </p:clrMapOvr>
  <p:transition spd="slow">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46034" y="265293"/>
            <a:ext cx="8144007" cy="948964"/>
          </a:xfrm>
        </p:spPr>
        <p:txBody>
          <a:bodyPr/>
          <a:lstStyle/>
          <a:p>
            <a:pPr algn="ctr" eaLnBrk="1" fontAlgn="auto" hangingPunct="1">
              <a:spcAft>
                <a:spcPts val="0"/>
              </a:spcAft>
              <a:defRPr/>
            </a:pPr>
            <a:r>
              <a:rPr lang="pl-PL" b="1" smtClean="0"/>
              <a:t>WHO WAS HOMER ?</a:t>
            </a:r>
            <a:endParaRPr lang="pl-PL" b="1"/>
          </a:p>
        </p:txBody>
      </p:sp>
      <p:sp>
        <p:nvSpPr>
          <p:cNvPr id="14343" name="Rectangle 7"/>
          <p:cNvSpPr>
            <a:spLocks noGrp="1"/>
          </p:cNvSpPr>
          <p:nvPr>
            <p:ph type="body" sz="half" idx="4294967295"/>
          </p:nvPr>
        </p:nvSpPr>
        <p:spPr>
          <a:xfrm>
            <a:off x="457200" y="1447800"/>
            <a:ext cx="5770563" cy="5410200"/>
          </a:xfrm>
        </p:spPr>
        <p:txBody>
          <a:bodyPr/>
          <a:lstStyle/>
          <a:p>
            <a:pPr eaLnBrk="1" hangingPunct="1">
              <a:lnSpc>
                <a:spcPct val="80000"/>
              </a:lnSpc>
              <a:buFont typeface="Wingdings" pitchFamily="2" charset="2"/>
              <a:buChar char="v"/>
            </a:pPr>
            <a:r>
              <a:rPr lang="en-US" sz="2200" smtClean="0"/>
              <a:t>Homer was a </a:t>
            </a:r>
            <a:r>
              <a:rPr lang="en-US" sz="2200" b="1" i="1" smtClean="0">
                <a:solidFill>
                  <a:schemeClr val="bg2"/>
                </a:solidFill>
              </a:rPr>
              <a:t>Greek </a:t>
            </a:r>
            <a:r>
              <a:rPr lang="pl-PL" sz="2200" b="1" i="1" smtClean="0">
                <a:solidFill>
                  <a:schemeClr val="bg2"/>
                </a:solidFill>
              </a:rPr>
              <a:t>traveling</a:t>
            </a:r>
            <a:r>
              <a:rPr lang="pl-PL" sz="2200" b="1" i="1" smtClean="0">
                <a:solidFill>
                  <a:schemeClr val="bg2"/>
                </a:solidFill>
                <a:latin typeface="Arial" charset="0"/>
              </a:rPr>
              <a:t> </a:t>
            </a:r>
            <a:r>
              <a:rPr lang="en-US" sz="2200" b="1" i="1" smtClean="0">
                <a:solidFill>
                  <a:schemeClr val="bg2"/>
                </a:solidFill>
              </a:rPr>
              <a:t>singer</a:t>
            </a:r>
            <a:endParaRPr lang="pl-PL" sz="2200" b="1" i="1" smtClean="0">
              <a:solidFill>
                <a:schemeClr val="bg2"/>
              </a:solidFill>
            </a:endParaRPr>
          </a:p>
          <a:p>
            <a:pPr eaLnBrk="1" hangingPunct="1">
              <a:lnSpc>
                <a:spcPct val="80000"/>
              </a:lnSpc>
              <a:buFont typeface="Wingdings" pitchFamily="2" charset="2"/>
              <a:buChar char="v"/>
            </a:pPr>
            <a:endParaRPr lang="pl-PL" sz="2100" smtClean="0"/>
          </a:p>
          <a:p>
            <a:pPr eaLnBrk="1" hangingPunct="1">
              <a:lnSpc>
                <a:spcPct val="80000"/>
              </a:lnSpc>
              <a:buFont typeface="Wingdings" pitchFamily="2" charset="2"/>
              <a:buChar char="v"/>
            </a:pPr>
            <a:r>
              <a:rPr lang="en-US" sz="2200" smtClean="0"/>
              <a:t>It is believed </a:t>
            </a:r>
            <a:r>
              <a:rPr lang="pl-PL" sz="2200" smtClean="0"/>
              <a:t>that he is </a:t>
            </a:r>
            <a:r>
              <a:rPr lang="pl-PL" sz="2200" b="1" i="1" smtClean="0">
                <a:solidFill>
                  <a:schemeClr val="bg2"/>
                </a:solidFill>
              </a:rPr>
              <a:t>the </a:t>
            </a:r>
            <a:r>
              <a:rPr lang="en-US" sz="2200" b="1" i="1" smtClean="0">
                <a:solidFill>
                  <a:schemeClr val="bg2"/>
                </a:solidFill>
              </a:rPr>
              <a:t>father</a:t>
            </a:r>
            <a:r>
              <a:rPr lang="pl-PL" sz="2200" b="1" i="1" smtClean="0">
                <a:solidFill>
                  <a:schemeClr val="bg2"/>
                </a:solidFill>
              </a:rPr>
              <a:t> of</a:t>
            </a:r>
            <a:r>
              <a:rPr lang="en-US" sz="2200" b="1" i="1" smtClean="0">
                <a:solidFill>
                  <a:schemeClr val="bg2"/>
                </a:solidFill>
              </a:rPr>
              <a:t> </a:t>
            </a:r>
            <a:r>
              <a:rPr lang="pl-PL" sz="2200" b="1" i="1" smtClean="0">
                <a:solidFill>
                  <a:schemeClr val="bg2"/>
                </a:solidFill>
              </a:rPr>
              <a:t>ancient </a:t>
            </a:r>
            <a:r>
              <a:rPr lang="en-US" sz="2200" b="1" i="1" smtClean="0">
                <a:solidFill>
                  <a:schemeClr val="bg2"/>
                </a:solidFill>
              </a:rPr>
              <a:t>epic poetry</a:t>
            </a:r>
            <a:endParaRPr lang="pl-PL" sz="2200" b="1" i="1" smtClean="0">
              <a:solidFill>
                <a:schemeClr val="bg2"/>
              </a:solidFill>
            </a:endParaRPr>
          </a:p>
          <a:p>
            <a:pPr eaLnBrk="1" hangingPunct="1">
              <a:lnSpc>
                <a:spcPct val="80000"/>
              </a:lnSpc>
              <a:buFont typeface="Wingdings" pitchFamily="2" charset="2"/>
              <a:buChar char="v"/>
            </a:pPr>
            <a:endParaRPr lang="pl-PL" sz="2200" smtClean="0"/>
          </a:p>
          <a:p>
            <a:pPr eaLnBrk="1" hangingPunct="1">
              <a:lnSpc>
                <a:spcPct val="80000"/>
              </a:lnSpc>
              <a:buFont typeface="Wingdings" pitchFamily="2" charset="2"/>
              <a:buChar char="v"/>
            </a:pPr>
            <a:r>
              <a:rPr lang="en-US" sz="2200" smtClean="0"/>
              <a:t> </a:t>
            </a:r>
            <a:r>
              <a:rPr lang="pl-PL" sz="2200" smtClean="0"/>
              <a:t>He is the author of the </a:t>
            </a:r>
            <a:r>
              <a:rPr lang="pl-PL" sz="2200" b="1" i="1" smtClean="0">
                <a:solidFill>
                  <a:schemeClr val="bg2"/>
                </a:solidFill>
              </a:rPr>
              <a:t>Iliad</a:t>
            </a:r>
            <a:r>
              <a:rPr lang="pl-PL" sz="2200" smtClean="0"/>
              <a:t> and the </a:t>
            </a:r>
            <a:r>
              <a:rPr lang="pl-PL" sz="2200" b="1" i="1" smtClean="0">
                <a:solidFill>
                  <a:schemeClr val="bg2"/>
                </a:solidFill>
              </a:rPr>
              <a:t>Odyssey</a:t>
            </a:r>
          </a:p>
          <a:p>
            <a:pPr eaLnBrk="1" hangingPunct="1">
              <a:lnSpc>
                <a:spcPct val="80000"/>
              </a:lnSpc>
              <a:buFont typeface="Wingdings" pitchFamily="2" charset="2"/>
              <a:buChar char="v"/>
            </a:pPr>
            <a:endParaRPr lang="pl-PL" sz="2200" smtClean="0"/>
          </a:p>
          <a:p>
            <a:pPr eaLnBrk="1" hangingPunct="1">
              <a:lnSpc>
                <a:spcPct val="80000"/>
              </a:lnSpc>
              <a:buFont typeface="Wingdings" pitchFamily="2" charset="2"/>
              <a:buChar char="v"/>
            </a:pPr>
            <a:r>
              <a:rPr lang="pl-PL" sz="2200" smtClean="0"/>
              <a:t>It is considered that </a:t>
            </a:r>
            <a:r>
              <a:rPr lang="en-US" sz="2200" smtClean="0"/>
              <a:t>Homer was </a:t>
            </a:r>
            <a:r>
              <a:rPr lang="en-US" sz="2200" b="1" i="1" smtClean="0">
                <a:solidFill>
                  <a:schemeClr val="bg2"/>
                </a:solidFill>
              </a:rPr>
              <a:t>blind</a:t>
            </a:r>
            <a:endParaRPr lang="pl-PL" sz="2200" b="1" i="1" smtClean="0">
              <a:solidFill>
                <a:schemeClr val="bg2"/>
              </a:solidFill>
            </a:endParaRPr>
          </a:p>
          <a:p>
            <a:pPr eaLnBrk="1" hangingPunct="1">
              <a:lnSpc>
                <a:spcPct val="80000"/>
              </a:lnSpc>
              <a:buFont typeface="Wingdings" pitchFamily="2" charset="2"/>
              <a:buChar char="v"/>
            </a:pPr>
            <a:endParaRPr lang="pl-PL" sz="2200" smtClean="0"/>
          </a:p>
          <a:p>
            <a:pPr eaLnBrk="1" hangingPunct="1">
              <a:lnSpc>
                <a:spcPct val="80000"/>
              </a:lnSpc>
              <a:buFont typeface="Wingdings" pitchFamily="2" charset="2"/>
              <a:buChar char="v"/>
            </a:pPr>
            <a:r>
              <a:rPr lang="pl-PL" sz="2200" smtClean="0"/>
              <a:t>Homer was unique among the poets of his time</a:t>
            </a:r>
          </a:p>
          <a:p>
            <a:pPr eaLnBrk="1" hangingPunct="1">
              <a:lnSpc>
                <a:spcPct val="80000"/>
              </a:lnSpc>
              <a:buFont typeface="Wingdings" pitchFamily="2" charset="2"/>
              <a:buChar char="v"/>
            </a:pPr>
            <a:endParaRPr lang="pl-PL" sz="2400" smtClean="0"/>
          </a:p>
          <a:p>
            <a:pPr eaLnBrk="1" hangingPunct="1">
              <a:lnSpc>
                <a:spcPct val="80000"/>
              </a:lnSpc>
              <a:buFont typeface="Wingdings" pitchFamily="2" charset="2"/>
              <a:buChar char="v"/>
            </a:pPr>
            <a:r>
              <a:rPr lang="en-US" sz="2200" smtClean="0"/>
              <a:t>He used  </a:t>
            </a:r>
            <a:r>
              <a:rPr lang="pl-PL" sz="2200" smtClean="0"/>
              <a:t>special </a:t>
            </a:r>
            <a:r>
              <a:rPr lang="en-US" sz="2200" smtClean="0"/>
              <a:t>style called </a:t>
            </a:r>
            <a:r>
              <a:rPr lang="en-US" sz="2200" b="1" i="1" smtClean="0">
                <a:solidFill>
                  <a:schemeClr val="bg2"/>
                </a:solidFill>
              </a:rPr>
              <a:t>Homeric</a:t>
            </a:r>
            <a:r>
              <a:rPr lang="pl-PL" sz="2200" smtClean="0"/>
              <a:t>, </a:t>
            </a:r>
            <a:r>
              <a:rPr lang="en-US" sz="2200" smtClean="0"/>
              <a:t>characterized by a large number of epithets</a:t>
            </a:r>
            <a:endParaRPr lang="pl-PL" sz="1800" smtClean="0"/>
          </a:p>
        </p:txBody>
      </p:sp>
      <p:pic>
        <p:nvPicPr>
          <p:cNvPr id="14339" name="Picture 4" descr="Plik:Homer British Museum.jpg"/>
          <p:cNvPicPr>
            <a:picLocks noChangeAspect="1" noChangeArrowheads="1"/>
          </p:cNvPicPr>
          <p:nvPr/>
        </p:nvPicPr>
        <p:blipFill>
          <a:blip r:embed="rId2" cstate="print"/>
          <a:srcRect/>
          <a:stretch>
            <a:fillRect/>
          </a:stretch>
        </p:blipFill>
        <p:spPr bwMode="auto">
          <a:xfrm>
            <a:off x="6300788" y="1773238"/>
            <a:ext cx="2495550" cy="3144837"/>
          </a:xfrm>
          <a:prstGeom prst="rect">
            <a:avLst/>
          </a:prstGeom>
          <a:noFill/>
          <a:ln w="9525">
            <a:noFill/>
            <a:miter lim="800000"/>
            <a:headEnd/>
            <a:tailEnd/>
          </a:ln>
        </p:spPr>
      </p:pic>
      <p:sp>
        <p:nvSpPr>
          <p:cNvPr id="14340" name="Text Box 6"/>
          <p:cNvSpPr txBox="1">
            <a:spLocks noChangeArrowheads="1"/>
          </p:cNvSpPr>
          <p:nvPr/>
        </p:nvSpPr>
        <p:spPr bwMode="auto">
          <a:xfrm>
            <a:off x="6197600" y="6619875"/>
            <a:ext cx="2946400" cy="238125"/>
          </a:xfrm>
          <a:prstGeom prst="rect">
            <a:avLst/>
          </a:prstGeom>
          <a:noFill/>
          <a:ln w="9525">
            <a:noFill/>
            <a:miter lim="800000"/>
            <a:headEnd/>
            <a:tailEnd/>
          </a:ln>
        </p:spPr>
        <p:txBody>
          <a:bodyPr wrap="none">
            <a:spAutoFit/>
          </a:bodyPr>
          <a:lstStyle/>
          <a:p>
            <a:pPr>
              <a:lnSpc>
                <a:spcPct val="80000"/>
              </a:lnSpc>
              <a:spcBef>
                <a:spcPts val="600"/>
              </a:spcBef>
              <a:buClr>
                <a:schemeClr val="accent2"/>
              </a:buClr>
              <a:buSzPct val="85000"/>
              <a:buFont typeface="Wingdings 2" pitchFamily="18" charset="2"/>
              <a:buNone/>
            </a:pPr>
            <a:r>
              <a:rPr lang="pl-PL" sz="1200"/>
              <a:t>source: http://pl.wikipedia.org/wiki/Homer</a:t>
            </a:r>
            <a:endParaRPr lang="pl-PL"/>
          </a:p>
        </p:txBody>
      </p:sp>
      <p:sp>
        <p:nvSpPr>
          <p:cNvPr id="14341" name="Text Box 7"/>
          <p:cNvSpPr txBox="1">
            <a:spLocks noChangeArrowheads="1"/>
          </p:cNvSpPr>
          <p:nvPr/>
        </p:nvSpPr>
        <p:spPr bwMode="auto">
          <a:xfrm>
            <a:off x="6208713" y="4960938"/>
            <a:ext cx="2540000" cy="639762"/>
          </a:xfrm>
          <a:prstGeom prst="rect">
            <a:avLst/>
          </a:prstGeom>
          <a:noFill/>
          <a:ln w="9525">
            <a:noFill/>
            <a:miter lim="800000"/>
            <a:headEnd/>
            <a:tailEnd/>
          </a:ln>
        </p:spPr>
        <p:txBody>
          <a:bodyPr>
            <a:spAutoFit/>
          </a:bodyPr>
          <a:lstStyle/>
          <a:p>
            <a:pPr algn="ctr"/>
            <a:r>
              <a:rPr lang="pl-PL" sz="1200"/>
              <a:t>Idealized portrayal of Homer dating to the Hellenistic period. British Museum. </a:t>
            </a:r>
          </a:p>
        </p:txBody>
      </p:sp>
    </p:spTree>
  </p:cSld>
  <p:clrMapOvr>
    <a:masterClrMapping/>
  </p:clrMapOvr>
  <p:transition spd="slow">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Symbol zastępczy zawartości 3" descr="409px-William-Adolphe_Bouguereau_(1825-1905)_-_Homer_and_his_Guide_(1874).jpg"/>
          <p:cNvPicPr>
            <a:picLocks noGrp="1" noChangeAspect="1"/>
          </p:cNvPicPr>
          <p:nvPr>
            <p:ph sz="quarter" idx="1"/>
          </p:nvPr>
        </p:nvPicPr>
        <p:blipFill>
          <a:blip r:embed="rId2" cstate="print"/>
          <a:srcRect/>
          <a:stretch>
            <a:fillRect/>
          </a:stretch>
        </p:blipFill>
        <p:spPr>
          <a:xfrm>
            <a:off x="5219700" y="836613"/>
            <a:ext cx="3500438" cy="5135562"/>
          </a:xfrm>
        </p:spPr>
      </p:pic>
      <p:sp>
        <p:nvSpPr>
          <p:cNvPr id="15362" name="Symbol zastępczy tekstu 5"/>
          <p:cNvSpPr>
            <a:spLocks noGrp="1"/>
          </p:cNvSpPr>
          <p:nvPr>
            <p:ph type="body" idx="2"/>
          </p:nvPr>
        </p:nvSpPr>
        <p:spPr>
          <a:xfrm>
            <a:off x="468313" y="1412875"/>
            <a:ext cx="3960812" cy="4691063"/>
          </a:xfrm>
        </p:spPr>
        <p:txBody>
          <a:bodyPr/>
          <a:lstStyle/>
          <a:p>
            <a:pPr algn="ctr" eaLnBrk="1" hangingPunct="1"/>
            <a:r>
              <a:rPr lang="pl-PL" sz="2600" i="1" smtClean="0">
                <a:solidFill>
                  <a:schemeClr val="tx1"/>
                </a:solidFill>
              </a:rPr>
              <a:t>Homer and His Guide,</a:t>
            </a:r>
            <a:r>
              <a:rPr lang="pl-PL" sz="2600" smtClean="0">
                <a:solidFill>
                  <a:schemeClr val="tx1"/>
                </a:solidFill>
              </a:rPr>
              <a:t> by William-Adolphe Bouguereau (1825–1905), portraying Homer on Mount Ida, beset by dogs and guided by the goathered Glaucus </a:t>
            </a:r>
          </a:p>
        </p:txBody>
      </p:sp>
      <p:sp>
        <p:nvSpPr>
          <p:cNvPr id="5" name="Tytuł 4"/>
          <p:cNvSpPr>
            <a:spLocks noGrp="1"/>
          </p:cNvSpPr>
          <p:nvPr>
            <p:ph type="title"/>
          </p:nvPr>
        </p:nvSpPr>
        <p:spPr>
          <a:xfrm>
            <a:off x="6357938" y="6500813"/>
            <a:ext cx="2786062" cy="357187"/>
          </a:xfrm>
        </p:spPr>
        <p:txBody>
          <a:bodyPr wrap="square" rIns="91440" bIns="45720" numCol="1" compatLnSpc="1">
            <a:prstTxWarp prst="textNoShape">
              <a:avLst/>
            </a:prstTxWarp>
          </a:bodyPr>
          <a:lstStyle/>
          <a:p>
            <a:pPr eaLnBrk="1" hangingPunct="1"/>
            <a:r>
              <a:rPr lang="pl-PL" sz="1200" b="0" smtClean="0">
                <a:ln>
                  <a:noFill/>
                </a:ln>
                <a:solidFill>
                  <a:schemeClr val="tx1"/>
                </a:solidFill>
              </a:rPr>
              <a:t>source: www.wikipedia.pl</a:t>
            </a: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ymbol zastępczy zawartości 2"/>
          <p:cNvSpPr>
            <a:spLocks noGrp="1"/>
          </p:cNvSpPr>
          <p:nvPr>
            <p:ph idx="1"/>
          </p:nvPr>
        </p:nvSpPr>
        <p:spPr>
          <a:xfrm>
            <a:off x="0" y="1341438"/>
            <a:ext cx="5302250" cy="4572000"/>
          </a:xfrm>
        </p:spPr>
        <p:txBody>
          <a:bodyPr/>
          <a:lstStyle/>
          <a:p>
            <a:pPr algn="ctr" eaLnBrk="1" hangingPunct="1">
              <a:buFont typeface="Wingdings 2" pitchFamily="18" charset="2"/>
              <a:buNone/>
            </a:pPr>
            <a:r>
              <a:rPr lang="pl-PL" smtClean="0"/>
              <a:t>   </a:t>
            </a:r>
            <a:r>
              <a:rPr lang="pl-PL" sz="2400" smtClean="0"/>
              <a:t>The poem mainly centers on the Greek hero Odysseus (known as Ulysses in Roman myths) and his journey home after the fall of Troy. It takes Odysseus ten years to reach Ithaca after the ten-year Trojan War. In his absence, it is assumed he has died, and his wife Penelope and son Telemachus must deal with a group of unruly suitors, the </a:t>
            </a:r>
            <a:r>
              <a:rPr lang="pl-PL" sz="2400" i="1" smtClean="0"/>
              <a:t>Mnesteres</a:t>
            </a:r>
            <a:r>
              <a:rPr lang="pl-PL" sz="2400" smtClean="0"/>
              <a:t> or Proci, who compete for Penelope's hand in marriage.</a:t>
            </a:r>
            <a:endParaRPr lang="pl-PL" sz="1700" smtClean="0"/>
          </a:p>
        </p:txBody>
      </p:sp>
      <p:sp>
        <p:nvSpPr>
          <p:cNvPr id="2" name="Tytuł 1"/>
          <p:cNvSpPr>
            <a:spLocks noGrp="1"/>
          </p:cNvSpPr>
          <p:nvPr>
            <p:ph type="title"/>
          </p:nvPr>
        </p:nvSpPr>
        <p:spPr>
          <a:xfrm>
            <a:off x="401638" y="6350"/>
            <a:ext cx="8229600" cy="1219200"/>
          </a:xfrm>
        </p:spPr>
        <p:txBody>
          <a:bodyPr/>
          <a:lstStyle/>
          <a:p>
            <a:pPr algn="ctr" eaLnBrk="1" fontAlgn="auto" hangingPunct="1">
              <a:spcAft>
                <a:spcPts val="0"/>
              </a:spcAft>
              <a:defRPr/>
            </a:pPr>
            <a:r>
              <a:rPr lang="pl-PL" b="1" err="1"/>
              <a:t>W</a:t>
            </a:r>
            <a:r>
              <a:rPr lang="pl-PL" b="1" err="1" smtClean="0"/>
              <a:t>hat</a:t>
            </a:r>
            <a:r>
              <a:rPr lang="pl-PL" b="1" smtClean="0"/>
              <a:t> </a:t>
            </a:r>
            <a:r>
              <a:rPr lang="pl-PL" b="1" err="1" smtClean="0"/>
              <a:t>is</a:t>
            </a:r>
            <a:r>
              <a:rPr lang="pl-PL" b="1" smtClean="0"/>
              <a:t> </a:t>
            </a:r>
            <a:r>
              <a:rPr lang="pl-PL" b="1" err="1" smtClean="0"/>
              <a:t>the</a:t>
            </a:r>
            <a:r>
              <a:rPr lang="pl-PL" b="1" smtClean="0"/>
              <a:t> </a:t>
            </a:r>
            <a:r>
              <a:rPr lang="pl-PL" b="1" err="1" smtClean="0"/>
              <a:t>Odyssey</a:t>
            </a:r>
            <a:r>
              <a:rPr lang="pl-PL" b="1" smtClean="0"/>
              <a:t> ?</a:t>
            </a:r>
            <a:endParaRPr lang="pl-PL" b="1"/>
          </a:p>
        </p:txBody>
      </p:sp>
      <p:pic>
        <p:nvPicPr>
          <p:cNvPr id="16387" name="Picture 5" descr="300px-Beginning_Odyssey"/>
          <p:cNvPicPr>
            <a:picLocks noChangeAspect="1" noChangeArrowheads="1"/>
          </p:cNvPicPr>
          <p:nvPr/>
        </p:nvPicPr>
        <p:blipFill>
          <a:blip r:embed="rId2" cstate="print">
            <a:lum bright="-10000" contrast="30000"/>
          </a:blip>
          <a:srcRect/>
          <a:stretch>
            <a:fillRect/>
          </a:stretch>
        </p:blipFill>
        <p:spPr bwMode="auto">
          <a:xfrm>
            <a:off x="5795963" y="1412875"/>
            <a:ext cx="2952750" cy="2190750"/>
          </a:xfrm>
          <a:prstGeom prst="rect">
            <a:avLst/>
          </a:prstGeom>
          <a:solidFill>
            <a:schemeClr val="tx2"/>
          </a:solidFill>
          <a:ln w="9525">
            <a:noFill/>
            <a:miter lim="800000"/>
            <a:headEnd/>
            <a:tailEnd/>
          </a:ln>
        </p:spPr>
      </p:pic>
      <p:sp>
        <p:nvSpPr>
          <p:cNvPr id="16388" name="Text Box 6"/>
          <p:cNvSpPr txBox="1">
            <a:spLocks noChangeArrowheads="1"/>
          </p:cNvSpPr>
          <p:nvPr/>
        </p:nvSpPr>
        <p:spPr bwMode="auto">
          <a:xfrm>
            <a:off x="5508625" y="3716338"/>
            <a:ext cx="3311525" cy="274637"/>
          </a:xfrm>
          <a:prstGeom prst="rect">
            <a:avLst/>
          </a:prstGeom>
          <a:noFill/>
          <a:ln w="9525">
            <a:noFill/>
            <a:miter lim="800000"/>
            <a:headEnd/>
            <a:tailEnd/>
          </a:ln>
        </p:spPr>
        <p:txBody>
          <a:bodyPr>
            <a:spAutoFit/>
          </a:bodyPr>
          <a:lstStyle/>
          <a:p>
            <a:r>
              <a:rPr lang="pl-PL" sz="1200">
                <a:latin typeface="Constantia" pitchFamily="18" charset="0"/>
              </a:rPr>
              <a:t>Greek text of the </a:t>
            </a:r>
            <a:r>
              <a:rPr lang="pl-PL" sz="1200" i="1">
                <a:latin typeface="Constantia" pitchFamily="18" charset="0"/>
              </a:rPr>
              <a:t>Odyssey'</a:t>
            </a:r>
            <a:r>
              <a:rPr lang="pl-PL" sz="1200">
                <a:latin typeface="Constantia" pitchFamily="18" charset="0"/>
              </a:rPr>
              <a:t>s opening passage </a:t>
            </a:r>
          </a:p>
        </p:txBody>
      </p:sp>
      <p:sp>
        <p:nvSpPr>
          <p:cNvPr id="16389" name="Text Box 7"/>
          <p:cNvSpPr txBox="1">
            <a:spLocks noChangeArrowheads="1"/>
          </p:cNvSpPr>
          <p:nvPr/>
        </p:nvSpPr>
        <p:spPr bwMode="auto">
          <a:xfrm>
            <a:off x="0" y="6583363"/>
            <a:ext cx="5289550" cy="274637"/>
          </a:xfrm>
          <a:prstGeom prst="rect">
            <a:avLst/>
          </a:prstGeom>
          <a:noFill/>
          <a:ln w="9525">
            <a:noFill/>
            <a:miter lim="800000"/>
            <a:headEnd/>
            <a:tailEnd/>
          </a:ln>
        </p:spPr>
        <p:txBody>
          <a:bodyPr wrap="none">
            <a:spAutoFit/>
          </a:bodyPr>
          <a:lstStyle/>
          <a:p>
            <a:r>
              <a:rPr lang="pl-PL" sz="1200">
                <a:latin typeface="Constantia" pitchFamily="18" charset="0"/>
              </a:rPr>
              <a:t>Source: http://en.wikipedia.org/wiki/Odyssey and Katarzyna Droga - Gimbus</a:t>
            </a:r>
          </a:p>
        </p:txBody>
      </p:sp>
      <p:pic>
        <p:nvPicPr>
          <p:cNvPr id="16390" name="Picture 9" descr="230px-Francesco_Primaticcio_002"/>
          <p:cNvPicPr>
            <a:picLocks noChangeAspect="1" noChangeArrowheads="1"/>
          </p:cNvPicPr>
          <p:nvPr/>
        </p:nvPicPr>
        <p:blipFill>
          <a:blip r:embed="rId3" cstate="print"/>
          <a:srcRect/>
          <a:stretch>
            <a:fillRect/>
          </a:stretch>
        </p:blipFill>
        <p:spPr bwMode="auto">
          <a:xfrm>
            <a:off x="6156325" y="4076700"/>
            <a:ext cx="2190750" cy="2019300"/>
          </a:xfrm>
          <a:prstGeom prst="rect">
            <a:avLst/>
          </a:prstGeom>
          <a:noFill/>
          <a:ln w="9525">
            <a:noFill/>
            <a:miter lim="800000"/>
            <a:headEnd/>
            <a:tailEnd/>
          </a:ln>
        </p:spPr>
      </p:pic>
      <p:sp>
        <p:nvSpPr>
          <p:cNvPr id="16391" name="Text Box 10"/>
          <p:cNvSpPr txBox="1">
            <a:spLocks noChangeArrowheads="1"/>
          </p:cNvSpPr>
          <p:nvPr/>
        </p:nvSpPr>
        <p:spPr bwMode="auto">
          <a:xfrm>
            <a:off x="6084888" y="6165850"/>
            <a:ext cx="2295525" cy="457200"/>
          </a:xfrm>
          <a:prstGeom prst="rect">
            <a:avLst/>
          </a:prstGeom>
          <a:noFill/>
          <a:ln w="9525">
            <a:noFill/>
            <a:miter lim="800000"/>
            <a:headEnd/>
            <a:tailEnd/>
          </a:ln>
        </p:spPr>
        <p:txBody>
          <a:bodyPr wrap="none">
            <a:spAutoFit/>
          </a:bodyPr>
          <a:lstStyle/>
          <a:p>
            <a:pPr algn="ctr"/>
            <a:r>
              <a:rPr lang="pl-PL" sz="1200" i="1">
                <a:latin typeface="Constantia" pitchFamily="18" charset="0"/>
              </a:rPr>
              <a:t>Odysseus and Penelope</a:t>
            </a:r>
            <a:endParaRPr lang="pl-PL" sz="1200">
              <a:latin typeface="Constantia" pitchFamily="18" charset="0"/>
            </a:endParaRPr>
          </a:p>
          <a:p>
            <a:pPr algn="ctr"/>
            <a:r>
              <a:rPr lang="pl-PL" sz="1200">
                <a:latin typeface="Constantia" pitchFamily="18" charset="0"/>
              </a:rPr>
              <a:t>by Francesco Primaticcio (1563) </a:t>
            </a:r>
          </a:p>
        </p:txBody>
      </p:sp>
    </p:spTree>
  </p:cSld>
  <p:clrMapOvr>
    <a:masterClrMapping/>
  </p:clrMapOvr>
  <p:transition spd="slow">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ymbol zastępczy zawartości 2"/>
          <p:cNvSpPr>
            <a:spLocks noGrp="1"/>
          </p:cNvSpPr>
          <p:nvPr>
            <p:ph idx="1"/>
          </p:nvPr>
        </p:nvSpPr>
        <p:spPr>
          <a:xfrm>
            <a:off x="1042988" y="1628775"/>
            <a:ext cx="4321175" cy="4106863"/>
          </a:xfrm>
        </p:spPr>
        <p:txBody>
          <a:bodyPr/>
          <a:lstStyle/>
          <a:p>
            <a:pPr eaLnBrk="1" hangingPunct="1">
              <a:buFont typeface="Wingdings" pitchFamily="2" charset="2"/>
              <a:buChar char="v"/>
            </a:pPr>
            <a:r>
              <a:rPr lang="pl-PL" sz="2000" smtClean="0"/>
              <a:t>Trojan War</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Poseidon’s curse</a:t>
            </a:r>
          </a:p>
          <a:p>
            <a:pPr eaLnBrk="1" hangingPunct="1">
              <a:buFont typeface="Wingdings" pitchFamily="2" charset="2"/>
              <a:buChar char="v"/>
            </a:pPr>
            <a:endParaRPr lang="pl-PL" sz="1000" smtClean="0"/>
          </a:p>
          <a:p>
            <a:pPr eaLnBrk="1" hangingPunct="1">
              <a:buFont typeface="Wingdings" pitchFamily="2" charset="2"/>
              <a:buChar char="v"/>
            </a:pPr>
            <a:r>
              <a:rPr lang="en-US" sz="2000" smtClean="0"/>
              <a:t>Visit at Eola and Lajstrygon</a:t>
            </a:r>
            <a:r>
              <a:rPr lang="pl-PL" sz="2000" smtClean="0"/>
              <a:t>s</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Kirke</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Land of Kiremejczyks</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From Kirke to Calypso</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Help from Feak</a:t>
            </a:r>
          </a:p>
          <a:p>
            <a:pPr eaLnBrk="1" hangingPunct="1">
              <a:buFont typeface="Wingdings" pitchFamily="2" charset="2"/>
              <a:buChar char="v"/>
            </a:pPr>
            <a:endParaRPr lang="pl-PL" sz="1000" smtClean="0"/>
          </a:p>
          <a:p>
            <a:pPr eaLnBrk="1" hangingPunct="1">
              <a:buFont typeface="Wingdings" pitchFamily="2" charset="2"/>
              <a:buChar char="v"/>
            </a:pPr>
            <a:r>
              <a:rPr lang="pl-PL" sz="2000" smtClean="0"/>
              <a:t>The situation in Ithaca</a:t>
            </a:r>
          </a:p>
        </p:txBody>
      </p:sp>
      <p:sp>
        <p:nvSpPr>
          <p:cNvPr id="2" name="Tytuł 1"/>
          <p:cNvSpPr>
            <a:spLocks noGrp="1"/>
          </p:cNvSpPr>
          <p:nvPr>
            <p:ph type="title"/>
          </p:nvPr>
        </p:nvSpPr>
        <p:spPr/>
        <p:txBody>
          <a:bodyPr/>
          <a:lstStyle/>
          <a:p>
            <a:pPr algn="ctr" eaLnBrk="1" fontAlgn="auto" hangingPunct="1">
              <a:spcAft>
                <a:spcPts val="0"/>
              </a:spcAft>
              <a:defRPr/>
            </a:pPr>
            <a:r>
              <a:rPr lang="pl-PL" b="1" err="1" smtClean="0"/>
              <a:t>The</a:t>
            </a:r>
            <a:r>
              <a:rPr lang="pl-PL" b="1" smtClean="0"/>
              <a:t> </a:t>
            </a:r>
            <a:r>
              <a:rPr lang="pl-PL" b="1" err="1" smtClean="0"/>
              <a:t>Adventures</a:t>
            </a:r>
            <a:r>
              <a:rPr lang="pl-PL" b="1" smtClean="0"/>
              <a:t> of </a:t>
            </a:r>
            <a:r>
              <a:rPr lang="pl-PL" b="1" err="1" smtClean="0"/>
              <a:t>Odysseus</a:t>
            </a:r>
            <a:endParaRPr lang="pl-PL" b="1"/>
          </a:p>
        </p:txBody>
      </p:sp>
      <p:sp>
        <p:nvSpPr>
          <p:cNvPr id="17412" name="Prostokąt 2"/>
          <p:cNvSpPr>
            <a:spLocks noChangeArrowheads="1"/>
          </p:cNvSpPr>
          <p:nvPr/>
        </p:nvSpPr>
        <p:spPr bwMode="auto">
          <a:xfrm>
            <a:off x="6876257" y="6525344"/>
            <a:ext cx="2470482" cy="276999"/>
          </a:xfrm>
          <a:prstGeom prst="rect">
            <a:avLst/>
          </a:prstGeom>
          <a:noFill/>
          <a:ln w="9525">
            <a:noFill/>
            <a:miter lim="800000"/>
            <a:headEnd/>
            <a:tailEnd/>
          </a:ln>
        </p:spPr>
        <p:txBody>
          <a:bodyPr wrap="square">
            <a:spAutoFit/>
          </a:bodyPr>
          <a:lstStyle/>
          <a:p>
            <a:r>
              <a:rPr lang="pl-PL" sz="1200" dirty="0" err="1"/>
              <a:t>Source</a:t>
            </a:r>
            <a:r>
              <a:rPr lang="pl-PL" sz="1200" dirty="0"/>
              <a:t>: </a:t>
            </a:r>
            <a:r>
              <a:rPr lang="pl-PL" sz="1200" dirty="0" smtClean="0"/>
              <a:t>Tomasz Woźniczka</a:t>
            </a:r>
            <a:endParaRPr lang="pl-PL" sz="1200" dirty="0"/>
          </a:p>
        </p:txBody>
      </p:sp>
      <p:pic>
        <p:nvPicPr>
          <p:cNvPr id="1026" name="Picture 2" descr="C:\Users\admin\Pictures\ControlCenter3\Scan\CCF20130329_00001.jpg"/>
          <p:cNvPicPr>
            <a:picLocks noChangeAspect="1" noChangeArrowheads="1"/>
          </p:cNvPicPr>
          <p:nvPr/>
        </p:nvPicPr>
        <p:blipFill>
          <a:blip r:embed="rId2" cstate="print"/>
          <a:srcRect/>
          <a:stretch>
            <a:fillRect/>
          </a:stretch>
        </p:blipFill>
        <p:spPr bwMode="auto">
          <a:xfrm>
            <a:off x="4788024" y="1268760"/>
            <a:ext cx="3685266" cy="5256584"/>
          </a:xfrm>
          <a:prstGeom prst="rect">
            <a:avLst/>
          </a:prstGeom>
          <a:noFill/>
        </p:spPr>
      </p:pic>
    </p:spTree>
  </p:cSld>
  <p:clrMapOvr>
    <a:masterClrMapping/>
  </p:clrMapOvr>
  <p:transition spd="slow">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4597" y="6285"/>
            <a:ext cx="8144007" cy="1206630"/>
          </a:xfrm>
        </p:spPr>
        <p:txBody>
          <a:bodyPr/>
          <a:lstStyle/>
          <a:p>
            <a:pPr algn="ctr" eaLnBrk="1" fontAlgn="auto" hangingPunct="1">
              <a:spcAft>
                <a:spcPts val="0"/>
              </a:spcAft>
              <a:defRPr/>
            </a:pPr>
            <a:r>
              <a:rPr lang="pl-PL" err="1"/>
              <a:t>C</a:t>
            </a:r>
            <a:r>
              <a:rPr lang="pl-PL" err="1" smtClean="0"/>
              <a:t>unning</a:t>
            </a:r>
            <a:r>
              <a:rPr lang="pl-PL" smtClean="0"/>
              <a:t> of </a:t>
            </a:r>
            <a:r>
              <a:rPr lang="pl-PL" err="1" smtClean="0"/>
              <a:t>Odysseus</a:t>
            </a:r>
            <a:endParaRPr lang="pl-PL"/>
          </a:p>
        </p:txBody>
      </p:sp>
      <p:sp>
        <p:nvSpPr>
          <p:cNvPr id="3" name="Symbol zastępczy zawartości 2"/>
          <p:cNvSpPr>
            <a:spLocks noGrp="1"/>
          </p:cNvSpPr>
          <p:nvPr>
            <p:ph idx="1"/>
          </p:nvPr>
        </p:nvSpPr>
        <p:spPr>
          <a:xfrm>
            <a:off x="0" y="1557338"/>
            <a:ext cx="6551613" cy="5040312"/>
          </a:xfrm>
        </p:spPr>
        <p:txBody>
          <a:bodyPr>
            <a:normAutofit/>
          </a:bodyPr>
          <a:lstStyle/>
          <a:p>
            <a:pPr algn="ctr" eaLnBrk="1" hangingPunct="1">
              <a:lnSpc>
                <a:spcPct val="90000"/>
              </a:lnSpc>
              <a:buFont typeface="Wingdings 2" pitchFamily="18" charset="2"/>
              <a:buNone/>
            </a:pPr>
            <a:r>
              <a:rPr lang="pl-PL" sz="2200" smtClean="0"/>
              <a:t>   </a:t>
            </a:r>
            <a:r>
              <a:rPr lang="en-US" sz="2200" smtClean="0"/>
              <a:t>On the way home from Troy, after a raid on Ismaros in the land of the Cicones, </a:t>
            </a:r>
            <a:r>
              <a:rPr lang="pl-PL" sz="2200" smtClean="0"/>
              <a:t>Odysseus</a:t>
            </a:r>
            <a:r>
              <a:rPr lang="en-US" sz="2200" smtClean="0"/>
              <a:t> and his twelve ships were driven off course by storms. They visited the lethargic Lotus-Eaters and were captured by </a:t>
            </a:r>
            <a:r>
              <a:rPr lang="en-US" sz="2200" b="1" i="1" smtClean="0">
                <a:solidFill>
                  <a:schemeClr val="bg2"/>
                </a:solidFill>
              </a:rPr>
              <a:t>the Cyclops Polyphemus</a:t>
            </a:r>
            <a:r>
              <a:rPr lang="en-US" sz="2200" smtClean="0"/>
              <a:t>, while visiting his island. Polyphemus was eating his men, and Odysseus took a barrel of wine and the Cyclops drank it, falling asleep. Odysseus and his men took a wooden stake, igniting it with the remaining wine, and burned his eye, blinding him. While they were escaping, however, Odysseus foolishly told Polyphemus his identity, and Polyphemus told his father, Poseidon, who had blinded him.</a:t>
            </a:r>
            <a:endParaRPr lang="pl-PL" sz="2200" smtClean="0"/>
          </a:p>
        </p:txBody>
      </p:sp>
      <p:sp>
        <p:nvSpPr>
          <p:cNvPr id="18438" name="Text Box 6"/>
          <p:cNvSpPr txBox="1">
            <a:spLocks noChangeArrowheads="1"/>
          </p:cNvSpPr>
          <p:nvPr/>
        </p:nvSpPr>
        <p:spPr bwMode="auto">
          <a:xfrm>
            <a:off x="3138488" y="6583363"/>
            <a:ext cx="6005512" cy="274637"/>
          </a:xfrm>
          <a:prstGeom prst="rect">
            <a:avLst/>
          </a:prstGeom>
          <a:noFill/>
          <a:ln w="9525">
            <a:noFill/>
            <a:miter lim="800000"/>
            <a:headEnd/>
            <a:tailEnd/>
          </a:ln>
          <a:effectLst/>
        </p:spPr>
        <p:txBody>
          <a:bodyPr wrap="none">
            <a:spAutoFit/>
          </a:bodyPr>
          <a:lstStyle/>
          <a:p>
            <a:r>
              <a:rPr lang="pl-PL" sz="1200"/>
              <a:t>source: http://en.wikipedia.org/wiki/File:Polyphemus.gif and Katarzyna Droga - Gimbus</a:t>
            </a:r>
          </a:p>
        </p:txBody>
      </p:sp>
      <p:pic>
        <p:nvPicPr>
          <p:cNvPr id="18440" name="Picture 8" descr="File:Polyphemus.gif"/>
          <p:cNvPicPr>
            <a:picLocks noChangeAspect="1" noChangeArrowheads="1"/>
          </p:cNvPicPr>
          <p:nvPr/>
        </p:nvPicPr>
        <p:blipFill>
          <a:blip r:embed="rId2" cstate="print"/>
          <a:srcRect/>
          <a:stretch>
            <a:fillRect/>
          </a:stretch>
        </p:blipFill>
        <p:spPr bwMode="auto">
          <a:xfrm>
            <a:off x="6516688" y="1773238"/>
            <a:ext cx="2555875" cy="3305175"/>
          </a:xfrm>
          <a:prstGeom prst="rect">
            <a:avLst/>
          </a:prstGeom>
          <a:noFill/>
        </p:spPr>
      </p:pic>
      <p:sp>
        <p:nvSpPr>
          <p:cNvPr id="18441" name="Text Box 9"/>
          <p:cNvSpPr txBox="1">
            <a:spLocks noChangeArrowheads="1"/>
          </p:cNvSpPr>
          <p:nvPr/>
        </p:nvSpPr>
        <p:spPr bwMode="auto">
          <a:xfrm>
            <a:off x="6516688" y="5157788"/>
            <a:ext cx="2397125" cy="1190625"/>
          </a:xfrm>
          <a:prstGeom prst="rect">
            <a:avLst/>
          </a:prstGeom>
          <a:noFill/>
          <a:ln w="9525">
            <a:noFill/>
            <a:miter lim="800000"/>
            <a:headEnd/>
            <a:tailEnd/>
          </a:ln>
          <a:effectLst/>
        </p:spPr>
        <p:txBody>
          <a:bodyPr>
            <a:spAutoFit/>
          </a:bodyPr>
          <a:lstStyle/>
          <a:p>
            <a:pPr algn="ctr"/>
            <a:r>
              <a:rPr lang="pl-PL" i="1"/>
              <a:t>Polyphemus</a:t>
            </a:r>
            <a:r>
              <a:rPr lang="pl-PL"/>
              <a:t>, by Johann Heinrich Wilhelm Tischbein, 1802 </a:t>
            </a:r>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8" name="Picture 8" descr="220px-Polyphemus_Eleusis_2630"/>
          <p:cNvPicPr>
            <a:picLocks noChangeAspect="1" noChangeArrowheads="1"/>
          </p:cNvPicPr>
          <p:nvPr/>
        </p:nvPicPr>
        <p:blipFill>
          <a:blip r:embed="rId2" cstate="print"/>
          <a:srcRect/>
          <a:stretch>
            <a:fillRect/>
          </a:stretch>
        </p:blipFill>
        <p:spPr bwMode="auto">
          <a:xfrm>
            <a:off x="1042988" y="1700213"/>
            <a:ext cx="3024187" cy="2844800"/>
          </a:xfrm>
          <a:prstGeom prst="rect">
            <a:avLst/>
          </a:prstGeom>
          <a:noFill/>
        </p:spPr>
      </p:pic>
      <p:pic>
        <p:nvPicPr>
          <p:cNvPr id="2" name="Tytuł 1"/>
          <p:cNvPicPr>
            <a:picLocks noChangeArrowheads="1"/>
          </p:cNvPicPr>
          <p:nvPr/>
        </p:nvPicPr>
        <p:blipFill>
          <a:blip r:embed="rId3" cstate="print"/>
          <a:srcRect/>
          <a:stretch>
            <a:fillRect/>
          </a:stretch>
        </p:blipFill>
        <p:spPr bwMode="auto">
          <a:xfrm>
            <a:off x="468313" y="0"/>
            <a:ext cx="8242300" cy="1231900"/>
          </a:xfrm>
          <a:prstGeom prst="rect">
            <a:avLst/>
          </a:prstGeom>
          <a:noFill/>
          <a:ln w="6350" cap="rnd">
            <a:noFill/>
            <a:miter lim="800000"/>
            <a:headEnd/>
            <a:tailEnd/>
          </a:ln>
        </p:spPr>
      </p:pic>
      <p:sp>
        <p:nvSpPr>
          <p:cNvPr id="35850" name="Text Box 10"/>
          <p:cNvSpPr txBox="1">
            <a:spLocks noChangeArrowheads="1"/>
          </p:cNvSpPr>
          <p:nvPr/>
        </p:nvSpPr>
        <p:spPr bwMode="auto">
          <a:xfrm>
            <a:off x="611188" y="4797425"/>
            <a:ext cx="3671887" cy="1190625"/>
          </a:xfrm>
          <a:prstGeom prst="rect">
            <a:avLst/>
          </a:prstGeom>
          <a:noFill/>
          <a:ln w="9525">
            <a:noFill/>
            <a:miter lim="800000"/>
            <a:headEnd/>
            <a:tailEnd/>
          </a:ln>
          <a:effectLst/>
        </p:spPr>
        <p:txBody>
          <a:bodyPr>
            <a:spAutoFit/>
          </a:bodyPr>
          <a:lstStyle/>
          <a:p>
            <a:pPr algn="ctr"/>
            <a:r>
              <a:rPr lang="pl-PL"/>
              <a:t>Odysseus and his men blinding the cyclops Polyphemus (detail of a protoattic amphora, c. 650 BC, museum of Eleusis) </a:t>
            </a:r>
          </a:p>
        </p:txBody>
      </p:sp>
      <p:pic>
        <p:nvPicPr>
          <p:cNvPr id="35852" name="Picture 12" descr="300px-Jakob_Jordaens_009"/>
          <p:cNvPicPr>
            <a:picLocks noChangeAspect="1" noChangeArrowheads="1"/>
          </p:cNvPicPr>
          <p:nvPr/>
        </p:nvPicPr>
        <p:blipFill>
          <a:blip r:embed="rId4" cstate="print"/>
          <a:srcRect/>
          <a:stretch>
            <a:fillRect/>
          </a:stretch>
        </p:blipFill>
        <p:spPr bwMode="auto">
          <a:xfrm>
            <a:off x="4716463" y="1773238"/>
            <a:ext cx="3433762" cy="2747962"/>
          </a:xfrm>
          <a:prstGeom prst="rect">
            <a:avLst/>
          </a:prstGeom>
          <a:noFill/>
        </p:spPr>
      </p:pic>
      <p:sp>
        <p:nvSpPr>
          <p:cNvPr id="35853" name="Text Box 13"/>
          <p:cNvSpPr txBox="1">
            <a:spLocks noChangeArrowheads="1"/>
          </p:cNvSpPr>
          <p:nvPr/>
        </p:nvSpPr>
        <p:spPr bwMode="auto">
          <a:xfrm>
            <a:off x="4767263" y="4745038"/>
            <a:ext cx="3333750" cy="1190625"/>
          </a:xfrm>
          <a:prstGeom prst="rect">
            <a:avLst/>
          </a:prstGeom>
          <a:noFill/>
          <a:ln w="9525">
            <a:noFill/>
            <a:miter lim="800000"/>
            <a:headEnd/>
            <a:tailEnd/>
          </a:ln>
          <a:effectLst/>
        </p:spPr>
        <p:txBody>
          <a:bodyPr>
            <a:spAutoFit/>
          </a:bodyPr>
          <a:lstStyle/>
          <a:p>
            <a:pPr algn="ctr"/>
            <a:r>
              <a:rPr lang="pl-PL" i="1"/>
              <a:t>Odysseus in the cave of Polyphemus</a:t>
            </a:r>
            <a:r>
              <a:rPr lang="pl-PL"/>
              <a:t> by Jacob Jordaens, first half of 17th century. </a:t>
            </a:r>
          </a:p>
        </p:txBody>
      </p:sp>
      <p:sp>
        <p:nvSpPr>
          <p:cNvPr id="35854" name="Text Box 14"/>
          <p:cNvSpPr txBox="1">
            <a:spLocks noChangeArrowheads="1"/>
          </p:cNvSpPr>
          <p:nvPr/>
        </p:nvSpPr>
        <p:spPr bwMode="auto">
          <a:xfrm>
            <a:off x="5699125" y="6583363"/>
            <a:ext cx="3444875" cy="274637"/>
          </a:xfrm>
          <a:prstGeom prst="rect">
            <a:avLst/>
          </a:prstGeom>
          <a:noFill/>
          <a:ln w="9525">
            <a:noFill/>
            <a:miter lim="800000"/>
            <a:headEnd/>
            <a:tailEnd/>
          </a:ln>
          <a:effectLst/>
        </p:spPr>
        <p:txBody>
          <a:bodyPr wrap="none">
            <a:spAutoFit/>
          </a:bodyPr>
          <a:lstStyle/>
          <a:p>
            <a:r>
              <a:rPr lang="pl-PL" sz="1200"/>
              <a:t>Source: http://en.wikipedia.org/wiki/Polyphemus </a:t>
            </a:r>
          </a:p>
        </p:txBody>
      </p:sp>
    </p:spTree>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Symbol zastępczy zawartości 3" descr="scylla3_400x400.jpg"/>
          <p:cNvPicPr>
            <a:picLocks noGrp="1" noChangeAspect="1"/>
          </p:cNvPicPr>
          <p:nvPr>
            <p:ph idx="1"/>
          </p:nvPr>
        </p:nvPicPr>
        <p:blipFill>
          <a:blip r:embed="rId2" cstate="print"/>
          <a:srcRect/>
          <a:stretch>
            <a:fillRect/>
          </a:stretch>
        </p:blipFill>
        <p:spPr>
          <a:xfrm>
            <a:off x="2555875" y="1125538"/>
            <a:ext cx="4681538" cy="3265487"/>
          </a:xfrm>
        </p:spPr>
      </p:pic>
      <p:sp>
        <p:nvSpPr>
          <p:cNvPr id="2" name="Tytuł 1"/>
          <p:cNvSpPr>
            <a:spLocks noGrp="1"/>
          </p:cNvSpPr>
          <p:nvPr>
            <p:ph type="title"/>
          </p:nvPr>
        </p:nvSpPr>
        <p:spPr>
          <a:xfrm>
            <a:off x="428596" y="357166"/>
            <a:ext cx="8229600" cy="728682"/>
          </a:xfrm>
        </p:spPr>
        <p:txBody>
          <a:bodyPr/>
          <a:lstStyle/>
          <a:p>
            <a:pPr eaLnBrk="1" fontAlgn="auto" hangingPunct="1">
              <a:spcAft>
                <a:spcPts val="0"/>
              </a:spcAft>
              <a:defRPr/>
            </a:pPr>
            <a:r>
              <a:rPr sz="3500" b="1" smtClean="0"/>
              <a:t>Odysseus between Scylla and </a:t>
            </a:r>
            <a:r>
              <a:rPr sz="3500" b="1" err="1" smtClean="0"/>
              <a:t>Charybd</a:t>
            </a:r>
            <a:r>
              <a:rPr lang="pl-PL" sz="3500" b="1"/>
              <a:t>a</a:t>
            </a:r>
            <a:r>
              <a:rPr sz="3500" b="1" smtClean="0"/>
              <a:t>s</a:t>
            </a:r>
            <a:endParaRPr lang="pl-PL" sz="3500" b="1"/>
          </a:p>
        </p:txBody>
      </p:sp>
      <p:sp>
        <p:nvSpPr>
          <p:cNvPr id="19459" name="Prostokąt 4"/>
          <p:cNvSpPr>
            <a:spLocks noChangeArrowheads="1"/>
          </p:cNvSpPr>
          <p:nvPr/>
        </p:nvSpPr>
        <p:spPr bwMode="auto">
          <a:xfrm>
            <a:off x="6324600" y="6583363"/>
            <a:ext cx="2819400" cy="274637"/>
          </a:xfrm>
          <a:prstGeom prst="rect">
            <a:avLst/>
          </a:prstGeom>
          <a:noFill/>
          <a:ln w="9525">
            <a:noFill/>
            <a:miter lim="800000"/>
            <a:headEnd/>
            <a:tailEnd/>
          </a:ln>
        </p:spPr>
        <p:txBody>
          <a:bodyPr wrap="none">
            <a:spAutoFit/>
          </a:bodyPr>
          <a:lstStyle/>
          <a:p>
            <a:r>
              <a:rPr lang="pl-PL" sz="1200">
                <a:latin typeface="Constantia" pitchFamily="18" charset="0"/>
              </a:rPr>
              <a:t>Source: http://www.sienkiewicz.blox.pl </a:t>
            </a:r>
          </a:p>
        </p:txBody>
      </p:sp>
      <p:sp>
        <p:nvSpPr>
          <p:cNvPr id="19461" name="Text Box 5"/>
          <p:cNvSpPr txBox="1">
            <a:spLocks noChangeArrowheads="1"/>
          </p:cNvSpPr>
          <p:nvPr/>
        </p:nvSpPr>
        <p:spPr bwMode="auto">
          <a:xfrm>
            <a:off x="468313" y="4508500"/>
            <a:ext cx="8280400" cy="1616075"/>
          </a:xfrm>
          <a:prstGeom prst="rect">
            <a:avLst/>
          </a:prstGeom>
          <a:noFill/>
          <a:ln w="9525">
            <a:noFill/>
            <a:miter lim="800000"/>
            <a:headEnd/>
            <a:tailEnd/>
          </a:ln>
          <a:effectLst/>
        </p:spPr>
        <p:txBody>
          <a:bodyPr>
            <a:spAutoFit/>
          </a:bodyPr>
          <a:lstStyle/>
          <a:p>
            <a:pPr algn="ctr"/>
            <a:r>
              <a:rPr lang="pl-PL" sz="2000"/>
              <a:t>Being caught </a:t>
            </a:r>
            <a:r>
              <a:rPr lang="pl-PL" sz="2000" b="1" i="1">
                <a:solidFill>
                  <a:schemeClr val="bg2"/>
                </a:solidFill>
              </a:rPr>
              <a:t>between the Scylla and Charybdas</a:t>
            </a:r>
            <a:r>
              <a:rPr lang="pl-PL" sz="2000"/>
              <a:t> means to be caught in a situation that is extremely challenging. There is no good way to get through the situation, and any choice one makes will engender losses. The metaphor is comparable to the phrase being caught between a rock and a hard place. </a:t>
            </a:r>
          </a:p>
        </p:txBody>
      </p:sp>
    </p:spTree>
  </p:cSld>
  <p:clrMapOvr>
    <a:masterClrMapping/>
  </p:clrMapOvr>
  <p:transition spd="slow">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8258175" cy="3971925"/>
          </a:xfrm>
        </p:spPr>
        <p:txBody>
          <a:bodyPr>
            <a:normAutofit lnSpcReduction="10000"/>
          </a:bodyPr>
          <a:lstStyle/>
          <a:p>
            <a:pPr algn="ctr" eaLnBrk="1" hangingPunct="1">
              <a:lnSpc>
                <a:spcPct val="80000"/>
              </a:lnSpc>
              <a:buFont typeface="Wingdings 2" pitchFamily="18" charset="2"/>
              <a:buNone/>
            </a:pPr>
            <a:r>
              <a:rPr lang="pl-PL" sz="2400" smtClean="0"/>
              <a:t>„</a:t>
            </a:r>
            <a:r>
              <a:rPr lang="en-US" sz="2400" smtClean="0"/>
              <a:t>M</a:t>
            </a:r>
            <a:r>
              <a:rPr lang="pl-PL" sz="2400" smtClean="0"/>
              <a:t>usic</a:t>
            </a:r>
            <a:r>
              <a:rPr lang="en-US" sz="2400" smtClean="0"/>
              <a:t>! Sing the husband, as the holy city of Troy</a:t>
            </a:r>
          </a:p>
          <a:p>
            <a:pPr algn="ctr" eaLnBrk="1" hangingPunct="1">
              <a:lnSpc>
                <a:spcPct val="80000"/>
              </a:lnSpc>
              <a:buFont typeface="Wingdings 2" pitchFamily="18" charset="2"/>
              <a:buNone/>
            </a:pPr>
            <a:r>
              <a:rPr lang="en-US" sz="2400" smtClean="0"/>
              <a:t>Demolished, the long and wandering, wandering its</a:t>
            </a:r>
          </a:p>
          <a:p>
            <a:pPr algn="ctr" eaLnBrk="1" hangingPunct="1">
              <a:lnSpc>
                <a:spcPct val="80000"/>
              </a:lnSpc>
              <a:buFont typeface="Wingdings 2" pitchFamily="18" charset="2"/>
              <a:buNone/>
            </a:pPr>
            <a:r>
              <a:rPr lang="en-US" sz="2400" smtClean="0"/>
              <a:t>The strength seen different cities, met so many people</a:t>
            </a:r>
          </a:p>
          <a:p>
            <a:pPr algn="ctr" eaLnBrk="1" hangingPunct="1">
              <a:lnSpc>
                <a:spcPct val="80000"/>
              </a:lnSpc>
              <a:buFont typeface="Wingdings 2" pitchFamily="18" charset="2"/>
              <a:buNone/>
            </a:pPr>
            <a:r>
              <a:rPr lang="en-US" sz="2400" smtClean="0"/>
              <a:t>Customs, and what adventures and hardships experienced!</a:t>
            </a:r>
          </a:p>
          <a:p>
            <a:pPr algn="ctr" eaLnBrk="1" hangingPunct="1">
              <a:lnSpc>
                <a:spcPct val="80000"/>
              </a:lnSpc>
              <a:buFont typeface="Wingdings 2" pitchFamily="18" charset="2"/>
              <a:buNone/>
            </a:pPr>
            <a:r>
              <a:rPr lang="en-US" sz="2400" smtClean="0"/>
              <a:t>And what vexation at sea when it came back</a:t>
            </a:r>
          </a:p>
          <a:p>
            <a:pPr algn="ctr" eaLnBrk="1" hangingPunct="1">
              <a:lnSpc>
                <a:spcPct val="80000"/>
              </a:lnSpc>
              <a:buFont typeface="Wingdings 2" pitchFamily="18" charset="2"/>
              <a:buNone/>
            </a:pPr>
            <a:r>
              <a:rPr lang="en-US" sz="2400" smtClean="0"/>
              <a:t>Or for his comrades stand in need,</a:t>
            </a:r>
          </a:p>
          <a:p>
            <a:pPr algn="ctr" eaLnBrk="1" hangingPunct="1">
              <a:lnSpc>
                <a:spcPct val="80000"/>
              </a:lnSpc>
              <a:buFont typeface="Wingdings 2" pitchFamily="18" charset="2"/>
              <a:buNone/>
            </a:pPr>
            <a:r>
              <a:rPr lang="en-US" sz="2400" smtClean="0"/>
              <a:t>To ensure their return! On the force he was doing,</a:t>
            </a:r>
          </a:p>
          <a:p>
            <a:pPr algn="ctr" eaLnBrk="1" hangingPunct="1">
              <a:lnSpc>
                <a:spcPct val="80000"/>
              </a:lnSpc>
              <a:buFont typeface="Wingdings 2" pitchFamily="18" charset="2"/>
              <a:buNone/>
            </a:pPr>
            <a:r>
              <a:rPr lang="en-US" sz="2400" smtClean="0"/>
              <a:t>But the comrades not saved: each of them struck</a:t>
            </a:r>
          </a:p>
          <a:p>
            <a:pPr algn="ctr" eaLnBrk="1" hangingPunct="1">
              <a:lnSpc>
                <a:spcPct val="80000"/>
              </a:lnSpc>
              <a:buFont typeface="Wingdings 2" pitchFamily="18" charset="2"/>
              <a:buNone/>
            </a:pPr>
            <a:r>
              <a:rPr lang="pl-PL" sz="2400" smtClean="0"/>
              <a:t>Himself</a:t>
            </a:r>
            <a:r>
              <a:rPr lang="en-US" sz="2400" smtClean="0"/>
              <a:t>, his own foolishness. Why devoted flock</a:t>
            </a:r>
          </a:p>
          <a:p>
            <a:pPr algn="ctr" eaLnBrk="1" hangingPunct="1">
              <a:lnSpc>
                <a:spcPct val="80000"/>
              </a:lnSpc>
              <a:buFont typeface="Wingdings 2" pitchFamily="18" charset="2"/>
              <a:buNone/>
            </a:pPr>
            <a:r>
              <a:rPr lang="en-US" sz="2400" smtClean="0"/>
              <a:t>Helios </a:t>
            </a:r>
            <a:r>
              <a:rPr lang="pl-PL" sz="2400" smtClean="0"/>
              <a:t>ate</a:t>
            </a:r>
            <a:r>
              <a:rPr lang="en-US" sz="2400" smtClean="0"/>
              <a:t> unruly crowd?</a:t>
            </a:r>
          </a:p>
          <a:p>
            <a:pPr algn="ctr" eaLnBrk="1" hangingPunct="1">
              <a:lnSpc>
                <a:spcPct val="80000"/>
              </a:lnSpc>
              <a:buFont typeface="Wingdings 2" pitchFamily="18" charset="2"/>
              <a:buNone/>
            </a:pPr>
            <a:r>
              <a:rPr lang="en-US" sz="2400" smtClean="0"/>
              <a:t>As punishment, God did not give back to enjoy.</a:t>
            </a:r>
            <a:r>
              <a:rPr lang="pl-PL" sz="2400" smtClean="0"/>
              <a:t>”</a:t>
            </a:r>
            <a:endParaRPr lang="pl-PL" sz="1300" smtClean="0"/>
          </a:p>
          <a:p>
            <a:pPr eaLnBrk="1" hangingPunct="1">
              <a:lnSpc>
                <a:spcPct val="80000"/>
              </a:lnSpc>
              <a:buFont typeface="Wingdings 2" pitchFamily="18" charset="2"/>
              <a:buNone/>
            </a:pPr>
            <a:r>
              <a:rPr lang="pl-PL" sz="1300" smtClean="0"/>
              <a:t>                                                                                                                                    </a:t>
            </a:r>
          </a:p>
        </p:txBody>
      </p:sp>
      <p:sp>
        <p:nvSpPr>
          <p:cNvPr id="2" name="Tytuł 1"/>
          <p:cNvSpPr>
            <a:spLocks noGrp="1"/>
          </p:cNvSpPr>
          <p:nvPr>
            <p:ph type="title"/>
          </p:nvPr>
        </p:nvSpPr>
        <p:spPr>
          <a:xfrm>
            <a:off x="474663" y="6350"/>
            <a:ext cx="8229600" cy="1219200"/>
          </a:xfrm>
        </p:spPr>
        <p:txBody>
          <a:bodyPr/>
          <a:lstStyle/>
          <a:p>
            <a:pPr algn="ctr" eaLnBrk="1" fontAlgn="auto" hangingPunct="1">
              <a:spcAft>
                <a:spcPts val="0"/>
              </a:spcAft>
              <a:defRPr/>
            </a:pPr>
            <a:r>
              <a:rPr lang="pl-PL" b="1" err="1" smtClean="0"/>
              <a:t>Quote</a:t>
            </a:r>
            <a:r>
              <a:rPr lang="pl-PL" b="1" smtClean="0"/>
              <a:t> of </a:t>
            </a:r>
            <a:r>
              <a:rPr lang="pl-PL" b="1" err="1" smtClean="0"/>
              <a:t>the</a:t>
            </a:r>
            <a:r>
              <a:rPr lang="pl-PL" b="1" smtClean="0"/>
              <a:t> </a:t>
            </a:r>
            <a:r>
              <a:rPr lang="pl-PL" b="1" err="1" smtClean="0"/>
              <a:t>Odyssey</a:t>
            </a:r>
            <a:endParaRPr lang="pl-PL" b="1"/>
          </a:p>
        </p:txBody>
      </p:sp>
      <p:sp>
        <p:nvSpPr>
          <p:cNvPr id="20483" name="Prostokąt 3"/>
          <p:cNvSpPr>
            <a:spLocks noChangeArrowheads="1"/>
          </p:cNvSpPr>
          <p:nvPr/>
        </p:nvSpPr>
        <p:spPr bwMode="auto">
          <a:xfrm>
            <a:off x="6215063" y="6583363"/>
            <a:ext cx="2928937" cy="274637"/>
          </a:xfrm>
          <a:prstGeom prst="rect">
            <a:avLst/>
          </a:prstGeom>
          <a:noFill/>
          <a:ln w="9525">
            <a:noFill/>
            <a:miter lim="800000"/>
            <a:headEnd/>
            <a:tailEnd/>
          </a:ln>
        </p:spPr>
        <p:txBody>
          <a:bodyPr wrap="none">
            <a:spAutoFit/>
          </a:bodyPr>
          <a:lstStyle/>
          <a:p>
            <a:r>
              <a:rPr lang="pl-PL" sz="1200">
                <a:latin typeface="Constantia" pitchFamily="18" charset="0"/>
              </a:rPr>
              <a:t>Source: http://odyseja.klp.pl/a-9936.html</a:t>
            </a:r>
          </a:p>
        </p:txBody>
      </p:sp>
    </p:spTree>
  </p:cSld>
  <p:clrMapOvr>
    <a:masterClrMapping/>
  </p:clrMapOvr>
  <p:transition spd="slow">
    <p:comb/>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dlewnia metali">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498</TotalTime>
  <Words>898</Words>
  <Application>Microsoft Office PowerPoint</Application>
  <PresentationFormat>Pokaz na ekranie (4:3)</PresentationFormat>
  <Paragraphs>104</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Papier</vt:lpstr>
      <vt:lpstr>    ODYSSEY  by Homer</vt:lpstr>
      <vt:lpstr>WHO WAS HOMER ?</vt:lpstr>
      <vt:lpstr>source: www.wikipedia.pl</vt:lpstr>
      <vt:lpstr>What is the Odyssey ?</vt:lpstr>
      <vt:lpstr>The Adventures of Odysseus</vt:lpstr>
      <vt:lpstr>Cunning of Odysseus</vt:lpstr>
      <vt:lpstr>Slajd 7</vt:lpstr>
      <vt:lpstr>Odysseus between Scylla and Charybdas</vt:lpstr>
      <vt:lpstr>Quote of the Odyssey</vt:lpstr>
      <vt:lpstr>Odyssey teaches us what?</vt:lpstr>
      <vt:lpstr>Theme Penelope and Odysseus love</vt:lpstr>
      <vt:lpstr>Inspiration for others</vt:lpstr>
      <vt:lpstr>Leopold Staff - Odysseus</vt:lpstr>
      <vt:lpstr>Slajd 14</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ODYSSEY</dc:title>
  <dc:creator>KASIA</dc:creator>
  <cp:lastModifiedBy>admin</cp:lastModifiedBy>
  <cp:revision>45</cp:revision>
  <dcterms:created xsi:type="dcterms:W3CDTF">2013-03-17T18:06:02Z</dcterms:created>
  <dcterms:modified xsi:type="dcterms:W3CDTF">2013-05-05T08:37:08Z</dcterms:modified>
</cp:coreProperties>
</file>